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1"/>
  </p:notesMasterIdLst>
  <p:sldIdLst>
    <p:sldId id="256" r:id="rId2"/>
    <p:sldId id="258" r:id="rId3"/>
    <p:sldId id="259" r:id="rId4"/>
    <p:sldId id="260" r:id="rId5"/>
    <p:sldId id="261" r:id="rId6"/>
    <p:sldId id="262" r:id="rId7"/>
    <p:sldId id="266" r:id="rId8"/>
    <p:sldId id="283" r:id="rId9"/>
    <p:sldId id="265" r:id="rId10"/>
    <p:sldId id="275" r:id="rId11"/>
    <p:sldId id="267" r:id="rId12"/>
    <p:sldId id="270" r:id="rId13"/>
    <p:sldId id="271" r:id="rId14"/>
    <p:sldId id="284" r:id="rId15"/>
    <p:sldId id="286" r:id="rId16"/>
    <p:sldId id="277" r:id="rId17"/>
    <p:sldId id="278" r:id="rId18"/>
    <p:sldId id="287" r:id="rId19"/>
    <p:sldId id="28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Sarala" panose="020B0604020202020204" charset="0"/>
      <p:regular r:id="rId38"/>
      <p:bold r:id="rId39"/>
    </p:embeddedFont>
    <p:embeddedFont>
      <p:font typeface="Work Sans ExtraBold"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4CA7F-969B-49FF-825B-BC20E9400A6B}" v="108" dt="2023-02-24T08:09:16.194"/>
  </p1510:revLst>
</p1510:revInfo>
</file>

<file path=ppt/tableStyles.xml><?xml version="1.0" encoding="utf-8"?>
<a:tblStyleLst xmlns:a="http://schemas.openxmlformats.org/drawingml/2006/main" def="{927EDEDA-C189-4744-B270-A309525B8F8B}">
  <a:tblStyle styleId="{927EDEDA-C189-4744-B270-A309525B8F8B}"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8664F75-59BA-482A-A1E0-91152013363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546e133e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2546e133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Vatsal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Vatsal</a:t>
            </a:r>
            <a:endParaRPr>
              <a:solidFill>
                <a:schemeClr val="dk1"/>
              </a:solidFill>
            </a:endParaRPr>
          </a:p>
          <a:p>
            <a:pPr marL="0" lvl="0" indent="0" algn="l" rtl="0">
              <a:lnSpc>
                <a:spcPct val="100000"/>
              </a:lnSpc>
              <a:spcBef>
                <a:spcPts val="0"/>
              </a:spcBef>
              <a:spcAft>
                <a:spcPts val="0"/>
              </a:spcAft>
              <a:buSzPts val="1100"/>
              <a:buNone/>
            </a:pPr>
            <a:endParaRPr/>
          </a:p>
        </p:txBody>
      </p:sp>
      <p:sp>
        <p:nvSpPr>
          <p:cNvPr id="347" name="Google Shape;3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504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957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6893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6e13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2546e133e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963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subTitle" idx="1"/>
          </p:nvPr>
        </p:nvSpPr>
        <p:spPr>
          <a:xfrm>
            <a:off x="600663" y="3049987"/>
            <a:ext cx="3771000" cy="41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35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570800" y="980253"/>
            <a:ext cx="3720000" cy="22065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SzPts val="5200"/>
              <a:buFont typeface="Sarala"/>
              <a:buNone/>
              <a:defRPr sz="52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11"/>
          <p:cNvSpPr txBox="1">
            <a:spLocks noGrp="1"/>
          </p:cNvSpPr>
          <p:nvPr>
            <p:ph type="body" idx="1"/>
          </p:nvPr>
        </p:nvSpPr>
        <p:spPr>
          <a:xfrm>
            <a:off x="611275" y="1423030"/>
            <a:ext cx="7921500" cy="3161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Font typeface="Lato"/>
              <a:buChar char="●"/>
              <a:defRPr sz="1100"/>
            </a:lvl1pPr>
            <a:lvl2pPr marL="914400" lvl="1" indent="-317500" algn="l">
              <a:lnSpc>
                <a:spcPct val="100000"/>
              </a:lnSpc>
              <a:spcBef>
                <a:spcPts val="1600"/>
              </a:spcBef>
              <a:spcAft>
                <a:spcPts val="0"/>
              </a:spcAft>
              <a:buClr>
                <a:srgbClr val="555555"/>
              </a:buClr>
              <a:buSzPts val="1400"/>
              <a:buFont typeface="Lato"/>
              <a:buChar char="○"/>
              <a:defRPr sz="1200"/>
            </a:lvl2pPr>
            <a:lvl3pPr marL="1371600" lvl="2" indent="-317500" algn="l">
              <a:lnSpc>
                <a:spcPct val="100000"/>
              </a:lnSpc>
              <a:spcBef>
                <a:spcPts val="1600"/>
              </a:spcBef>
              <a:spcAft>
                <a:spcPts val="0"/>
              </a:spcAft>
              <a:buClr>
                <a:srgbClr val="555555"/>
              </a:buClr>
              <a:buSzPts val="1400"/>
              <a:buFont typeface="Lato"/>
              <a:buChar char="■"/>
              <a:defRPr sz="1200"/>
            </a:lvl3pPr>
            <a:lvl4pPr marL="1828800" lvl="3" indent="-317500" algn="l">
              <a:lnSpc>
                <a:spcPct val="100000"/>
              </a:lnSpc>
              <a:spcBef>
                <a:spcPts val="1600"/>
              </a:spcBef>
              <a:spcAft>
                <a:spcPts val="0"/>
              </a:spcAft>
              <a:buClr>
                <a:srgbClr val="555555"/>
              </a:buClr>
              <a:buSzPts val="1400"/>
              <a:buFont typeface="Lato"/>
              <a:buChar char="●"/>
              <a:defRPr sz="1200"/>
            </a:lvl4pPr>
            <a:lvl5pPr marL="2286000" lvl="4" indent="-317500" algn="l">
              <a:lnSpc>
                <a:spcPct val="100000"/>
              </a:lnSpc>
              <a:spcBef>
                <a:spcPts val="1600"/>
              </a:spcBef>
              <a:spcAft>
                <a:spcPts val="0"/>
              </a:spcAft>
              <a:buClr>
                <a:srgbClr val="555555"/>
              </a:buClr>
              <a:buSzPts val="1400"/>
              <a:buFont typeface="Lato"/>
              <a:buChar char="○"/>
              <a:defRPr sz="1200"/>
            </a:lvl5pPr>
            <a:lvl6pPr marL="2743200" lvl="5" indent="-317500" algn="l">
              <a:lnSpc>
                <a:spcPct val="100000"/>
              </a:lnSpc>
              <a:spcBef>
                <a:spcPts val="1600"/>
              </a:spcBef>
              <a:spcAft>
                <a:spcPts val="0"/>
              </a:spcAft>
              <a:buClr>
                <a:srgbClr val="555555"/>
              </a:buClr>
              <a:buSzPts val="1400"/>
              <a:buFont typeface="Lato"/>
              <a:buChar char="■"/>
              <a:defRPr sz="1200"/>
            </a:lvl6pPr>
            <a:lvl7pPr marL="3200400" lvl="6" indent="-317500" algn="l">
              <a:lnSpc>
                <a:spcPct val="100000"/>
              </a:lnSpc>
              <a:spcBef>
                <a:spcPts val="1600"/>
              </a:spcBef>
              <a:spcAft>
                <a:spcPts val="0"/>
              </a:spcAft>
              <a:buClr>
                <a:srgbClr val="555555"/>
              </a:buClr>
              <a:buSzPts val="1400"/>
              <a:buFont typeface="Lato"/>
              <a:buChar char="●"/>
              <a:defRPr sz="1200"/>
            </a:lvl7pPr>
            <a:lvl8pPr marL="3657600" lvl="7" indent="-317500" algn="l">
              <a:lnSpc>
                <a:spcPct val="100000"/>
              </a:lnSpc>
              <a:spcBef>
                <a:spcPts val="1600"/>
              </a:spcBef>
              <a:spcAft>
                <a:spcPts val="0"/>
              </a:spcAft>
              <a:buClr>
                <a:srgbClr val="555555"/>
              </a:buClr>
              <a:buSzPts val="1400"/>
              <a:buFont typeface="Lato"/>
              <a:buChar char="○"/>
              <a:defRPr sz="1200"/>
            </a:lvl8pPr>
            <a:lvl9pPr marL="4114800" lvl="8" indent="-317500" algn="l">
              <a:lnSpc>
                <a:spcPct val="100000"/>
              </a:lnSpc>
              <a:spcBef>
                <a:spcPts val="1600"/>
              </a:spcBef>
              <a:spcAft>
                <a:spcPts val="1600"/>
              </a:spcAft>
              <a:buClr>
                <a:srgbClr val="555555"/>
              </a:buClr>
              <a:buSzPts val="1400"/>
              <a:buFont typeface="Lato"/>
              <a:buChar char="■"/>
              <a:defRPr sz="1200"/>
            </a:lvl9pPr>
          </a:lstStyle>
          <a:p>
            <a:endParaRPr/>
          </a:p>
        </p:txBody>
      </p:sp>
      <p:sp>
        <p:nvSpPr>
          <p:cNvPr id="84" name="Google Shape;84;p11"/>
          <p:cNvSpPr/>
          <p:nvPr/>
        </p:nvSpPr>
        <p:spPr>
          <a:xfrm>
            <a:off x="0" y="0"/>
            <a:ext cx="713100" cy="72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1"/>
          <p:cNvSpPr/>
          <p:nvPr/>
        </p:nvSpPr>
        <p:spPr>
          <a:xfrm>
            <a:off x="0" y="4807300"/>
            <a:ext cx="9144000" cy="35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1"/>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87" name="Google Shape;87;p11"/>
          <p:cNvSpPr/>
          <p:nvPr/>
        </p:nvSpPr>
        <p:spPr>
          <a:xfrm>
            <a:off x="8430900" y="71935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5354250" y="533873"/>
            <a:ext cx="2999100" cy="2213100"/>
          </a:xfrm>
          <a:prstGeom prst="rect">
            <a:avLst/>
          </a:prstGeom>
          <a:noFill/>
          <a:ln>
            <a:noFill/>
          </a:ln>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0" name="Google Shape;90;p12"/>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2"/>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94" name="Google Shape;94;p13"/>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3"/>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14"/>
          <p:cNvSpPr txBox="1">
            <a:spLocks noGrp="1"/>
          </p:cNvSpPr>
          <p:nvPr>
            <p:ph type="title" hasCustomPrompt="1"/>
          </p:nvPr>
        </p:nvSpPr>
        <p:spPr>
          <a:xfrm>
            <a:off x="1946840" y="1774892"/>
            <a:ext cx="6619800" cy="144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7200"/>
              <a:buNone/>
              <a:defRPr sz="8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14"/>
          <p:cNvSpPr txBox="1">
            <a:spLocks noGrp="1"/>
          </p:cNvSpPr>
          <p:nvPr>
            <p:ph type="body" idx="1"/>
          </p:nvPr>
        </p:nvSpPr>
        <p:spPr>
          <a:xfrm>
            <a:off x="1900825" y="3105792"/>
            <a:ext cx="6619800" cy="375300"/>
          </a:xfrm>
          <a:prstGeom prst="rect">
            <a:avLst/>
          </a:prstGeom>
          <a:noFill/>
          <a:ln>
            <a:noFill/>
          </a:ln>
        </p:spPr>
        <p:txBody>
          <a:bodyPr spcFirstLastPara="1" wrap="square" lIns="91425" tIns="91425" rIns="91425" bIns="91425" anchor="t" anchorCtr="0">
            <a:noAutofit/>
          </a:bodyPr>
          <a:lstStyle>
            <a:lvl1pPr marL="457200" lvl="0" indent="-317500" algn="r">
              <a:lnSpc>
                <a:spcPct val="100000"/>
              </a:lnSpc>
              <a:spcBef>
                <a:spcPts val="0"/>
              </a:spcBef>
              <a:spcAft>
                <a:spcPts val="0"/>
              </a:spcAft>
              <a:buSzPts val="14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100" name="Google Shape;100;p14"/>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81365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6" name="Google Shape;106;p16"/>
          <p:cNvSpPr txBox="1">
            <a:spLocks noGrp="1"/>
          </p:cNvSpPr>
          <p:nvPr>
            <p:ph type="subTitle" idx="1"/>
          </p:nvPr>
        </p:nvSpPr>
        <p:spPr>
          <a:xfrm>
            <a:off x="81365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7" name="Google Shape;107;p16"/>
          <p:cNvSpPr txBox="1">
            <a:spLocks noGrp="1"/>
          </p:cNvSpPr>
          <p:nvPr>
            <p:ph type="title" idx="2"/>
          </p:nvPr>
        </p:nvSpPr>
        <p:spPr>
          <a:xfrm>
            <a:off x="337170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8" name="Google Shape;108;p16"/>
          <p:cNvSpPr txBox="1">
            <a:spLocks noGrp="1"/>
          </p:cNvSpPr>
          <p:nvPr>
            <p:ph type="subTitle" idx="3"/>
          </p:nvPr>
        </p:nvSpPr>
        <p:spPr>
          <a:xfrm>
            <a:off x="337170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9" name="Google Shape;109;p16"/>
          <p:cNvSpPr txBox="1">
            <a:spLocks noGrp="1"/>
          </p:cNvSpPr>
          <p:nvPr>
            <p:ph type="title" idx="4"/>
          </p:nvPr>
        </p:nvSpPr>
        <p:spPr>
          <a:xfrm>
            <a:off x="592975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0" name="Google Shape;110;p16"/>
          <p:cNvSpPr txBox="1">
            <a:spLocks noGrp="1"/>
          </p:cNvSpPr>
          <p:nvPr>
            <p:ph type="subTitle" idx="5"/>
          </p:nvPr>
        </p:nvSpPr>
        <p:spPr>
          <a:xfrm>
            <a:off x="592975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16"/>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txBox="1">
            <a:spLocks noGrp="1"/>
          </p:cNvSpPr>
          <p:nvPr>
            <p:ph type="title" idx="6"/>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13" name="Google Shape;113;p16"/>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14"/>
        <p:cNvGrpSpPr/>
        <p:nvPr/>
      </p:nvGrpSpPr>
      <p:grpSpPr>
        <a:xfrm>
          <a:off x="0" y="0"/>
          <a:ext cx="0" cy="0"/>
          <a:chOff x="0" y="0"/>
          <a:chExt cx="0" cy="0"/>
        </a:xfrm>
      </p:grpSpPr>
      <p:sp>
        <p:nvSpPr>
          <p:cNvPr id="115" name="Google Shape;115;p17"/>
          <p:cNvSpPr/>
          <p:nvPr/>
        </p:nvSpPr>
        <p:spPr>
          <a:xfrm>
            <a:off x="712175" y="3051975"/>
            <a:ext cx="7730400" cy="358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5300" y="0"/>
            <a:ext cx="9144000" cy="719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5300" y="4416875"/>
            <a:ext cx="9144000" cy="767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txBox="1">
            <a:spLocks noGrp="1"/>
          </p:cNvSpPr>
          <p:nvPr>
            <p:ph type="title"/>
          </p:nvPr>
        </p:nvSpPr>
        <p:spPr>
          <a:xfrm>
            <a:off x="3277050" y="3007434"/>
            <a:ext cx="2589900" cy="44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9" name="Google Shape;119;p17"/>
          <p:cNvSpPr txBox="1">
            <a:spLocks noGrp="1"/>
          </p:cNvSpPr>
          <p:nvPr>
            <p:ph type="subTitle" idx="1"/>
          </p:nvPr>
        </p:nvSpPr>
        <p:spPr>
          <a:xfrm>
            <a:off x="1551975" y="1688475"/>
            <a:ext cx="6040200" cy="144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20" name="Google Shape;120;p17"/>
          <p:cNvSpPr/>
          <p:nvPr/>
        </p:nvSpPr>
        <p:spPr>
          <a:xfrm>
            <a:off x="7592175" y="4775700"/>
            <a:ext cx="1557000" cy="36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5300" y="541150"/>
            <a:ext cx="7068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 name="Shape 122"/>
        <p:cNvGrpSpPr/>
        <p:nvPr/>
      </p:nvGrpSpPr>
      <p:grpSpPr>
        <a:xfrm>
          <a:off x="0" y="0"/>
          <a:ext cx="0" cy="0"/>
          <a:chOff x="0" y="0"/>
          <a:chExt cx="0" cy="0"/>
        </a:xfrm>
      </p:grpSpPr>
      <p:sp>
        <p:nvSpPr>
          <p:cNvPr id="123" name="Google Shape;123;p18"/>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txBox="1">
            <a:spLocks noGrp="1"/>
          </p:cNvSpPr>
          <p:nvPr>
            <p:ph type="title"/>
          </p:nvPr>
        </p:nvSpPr>
        <p:spPr>
          <a:xfrm>
            <a:off x="5462775" y="1331400"/>
            <a:ext cx="2320800" cy="1262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26" name="Google Shape;126;p18"/>
          <p:cNvSpPr txBox="1">
            <a:spLocks noGrp="1"/>
          </p:cNvSpPr>
          <p:nvPr>
            <p:ph type="subTitle" idx="1"/>
          </p:nvPr>
        </p:nvSpPr>
        <p:spPr>
          <a:xfrm>
            <a:off x="5449675" y="2549700"/>
            <a:ext cx="2346900" cy="12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7" name="Google Shape;127;p18"/>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8"/>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129"/>
        <p:cNvGrpSpPr/>
        <p:nvPr/>
      </p:nvGrpSpPr>
      <p:grpSpPr>
        <a:xfrm>
          <a:off x="0" y="0"/>
          <a:ext cx="0" cy="0"/>
          <a:chOff x="0" y="0"/>
          <a:chExt cx="0" cy="0"/>
        </a:xfrm>
      </p:grpSpPr>
      <p:sp>
        <p:nvSpPr>
          <p:cNvPr id="130" name="Google Shape;130;p19"/>
          <p:cNvSpPr/>
          <p:nvPr/>
        </p:nvSpPr>
        <p:spPr>
          <a:xfrm>
            <a:off x="712550"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9"/>
          <p:cNvSpPr/>
          <p:nvPr/>
        </p:nvSpPr>
        <p:spPr>
          <a:xfrm>
            <a:off x="5289448"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9"/>
          <p:cNvSpPr txBox="1">
            <a:spLocks noGrp="1"/>
          </p:cNvSpPr>
          <p:nvPr>
            <p:ph type="title"/>
          </p:nvPr>
        </p:nvSpPr>
        <p:spPr>
          <a:xfrm>
            <a:off x="1082306"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3" name="Google Shape;133;p19"/>
          <p:cNvSpPr txBox="1">
            <a:spLocks noGrp="1"/>
          </p:cNvSpPr>
          <p:nvPr>
            <p:ph type="subTitle" idx="1"/>
          </p:nvPr>
        </p:nvSpPr>
        <p:spPr>
          <a:xfrm>
            <a:off x="1082306"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4" name="Google Shape;134;p19"/>
          <p:cNvSpPr txBox="1">
            <a:spLocks noGrp="1"/>
          </p:cNvSpPr>
          <p:nvPr>
            <p:ph type="title" idx="2"/>
          </p:nvPr>
        </p:nvSpPr>
        <p:spPr>
          <a:xfrm>
            <a:off x="5653500"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5" name="Google Shape;135;p19"/>
          <p:cNvSpPr txBox="1">
            <a:spLocks noGrp="1"/>
          </p:cNvSpPr>
          <p:nvPr>
            <p:ph type="subTitle" idx="3"/>
          </p:nvPr>
        </p:nvSpPr>
        <p:spPr>
          <a:xfrm>
            <a:off x="5653500"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6" name="Google Shape;136;p19"/>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37" name="Google Shape;137;p19"/>
          <p:cNvSpPr/>
          <p:nvPr/>
        </p:nvSpPr>
        <p:spPr>
          <a:xfrm>
            <a:off x="0" y="4772325"/>
            <a:ext cx="9144000" cy="3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9"/>
          <p:cNvSpPr/>
          <p:nvPr/>
        </p:nvSpPr>
        <p:spPr>
          <a:xfrm flipH="1">
            <a:off x="8433163" y="0"/>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9"/>
          <p:cNvSpPr/>
          <p:nvPr/>
        </p:nvSpPr>
        <p:spPr>
          <a:xfrm flipH="1">
            <a:off x="3088" y="0"/>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923550" y="2104063"/>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2" name="Google Shape;142;p20"/>
          <p:cNvSpPr txBox="1">
            <a:spLocks noGrp="1"/>
          </p:cNvSpPr>
          <p:nvPr>
            <p:ph type="subTitle" idx="1"/>
          </p:nvPr>
        </p:nvSpPr>
        <p:spPr>
          <a:xfrm>
            <a:off x="923550" y="2475136"/>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3" name="Google Shape;143;p20"/>
          <p:cNvSpPr txBox="1">
            <a:spLocks noGrp="1"/>
          </p:cNvSpPr>
          <p:nvPr>
            <p:ph type="title" idx="2"/>
          </p:nvPr>
        </p:nvSpPr>
        <p:spPr>
          <a:xfrm>
            <a:off x="923550" y="3506341"/>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4" name="Google Shape;144;p20"/>
          <p:cNvSpPr txBox="1">
            <a:spLocks noGrp="1"/>
          </p:cNvSpPr>
          <p:nvPr>
            <p:ph type="subTitle" idx="3"/>
          </p:nvPr>
        </p:nvSpPr>
        <p:spPr>
          <a:xfrm>
            <a:off x="923550" y="3877413"/>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5" name="Google Shape;145;p20"/>
          <p:cNvSpPr txBox="1">
            <a:spLocks noGrp="1"/>
          </p:cNvSpPr>
          <p:nvPr>
            <p:ph type="title" idx="4"/>
          </p:nvPr>
        </p:nvSpPr>
        <p:spPr>
          <a:xfrm>
            <a:off x="6029625" y="210406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6" name="Google Shape;146;p20"/>
          <p:cNvSpPr txBox="1">
            <a:spLocks noGrp="1"/>
          </p:cNvSpPr>
          <p:nvPr>
            <p:ph type="subTitle" idx="5"/>
          </p:nvPr>
        </p:nvSpPr>
        <p:spPr>
          <a:xfrm>
            <a:off x="6029625" y="2475137"/>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7" name="Google Shape;147;p20"/>
          <p:cNvSpPr txBox="1">
            <a:spLocks noGrp="1"/>
          </p:cNvSpPr>
          <p:nvPr>
            <p:ph type="title" idx="6"/>
          </p:nvPr>
        </p:nvSpPr>
        <p:spPr>
          <a:xfrm>
            <a:off x="6029625" y="350634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8" name="Google Shape;148;p20"/>
          <p:cNvSpPr txBox="1">
            <a:spLocks noGrp="1"/>
          </p:cNvSpPr>
          <p:nvPr>
            <p:ph type="subTitle" idx="7"/>
          </p:nvPr>
        </p:nvSpPr>
        <p:spPr>
          <a:xfrm>
            <a:off x="6029625" y="3877414"/>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20"/>
          <p:cNvSpPr txBox="1">
            <a:spLocks noGrp="1"/>
          </p:cNvSpPr>
          <p:nvPr>
            <p:ph type="title" idx="8"/>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50" name="Google Shape;150;p20"/>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0"/>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0"/>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7"/>
        <p:cNvGrpSpPr/>
        <p:nvPr/>
      </p:nvGrpSpPr>
      <p:grpSpPr>
        <a:xfrm>
          <a:off x="0" y="0"/>
          <a:ext cx="0" cy="0"/>
          <a:chOff x="0" y="0"/>
          <a:chExt cx="0" cy="0"/>
        </a:xfrm>
      </p:grpSpPr>
      <p:sp>
        <p:nvSpPr>
          <p:cNvPr id="18" name="Google Shape;18;p3"/>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53"/>
        <p:cNvGrpSpPr/>
        <p:nvPr/>
      </p:nvGrpSpPr>
      <p:grpSpPr>
        <a:xfrm>
          <a:off x="0" y="0"/>
          <a:ext cx="0" cy="0"/>
          <a:chOff x="0" y="0"/>
          <a:chExt cx="0" cy="0"/>
        </a:xfrm>
      </p:grpSpPr>
      <p:sp>
        <p:nvSpPr>
          <p:cNvPr id="154" name="Google Shape;154;p21"/>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1"/>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2">
    <p:spTree>
      <p:nvGrpSpPr>
        <p:cNvPr id="1"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2"/>
          <p:cNvSpPr/>
          <p:nvPr/>
        </p:nvSpPr>
        <p:spPr>
          <a:xfrm>
            <a:off x="5300" y="3502195"/>
            <a:ext cx="9133500" cy="447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2"/>
          <p:cNvSpPr/>
          <p:nvPr/>
        </p:nvSpPr>
        <p:spPr>
          <a:xfrm>
            <a:off x="5300" y="0"/>
            <a:ext cx="9133500" cy="175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2"/>
          <p:cNvSpPr txBox="1">
            <a:spLocks noGrp="1"/>
          </p:cNvSpPr>
          <p:nvPr>
            <p:ph type="title"/>
          </p:nvPr>
        </p:nvSpPr>
        <p:spPr>
          <a:xfrm>
            <a:off x="98630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1" name="Google Shape;161;p22"/>
          <p:cNvSpPr txBox="1">
            <a:spLocks noGrp="1"/>
          </p:cNvSpPr>
          <p:nvPr>
            <p:ph type="subTitle" idx="1"/>
          </p:nvPr>
        </p:nvSpPr>
        <p:spPr>
          <a:xfrm>
            <a:off x="81365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2" name="Google Shape;162;p22"/>
          <p:cNvSpPr txBox="1">
            <a:spLocks noGrp="1"/>
          </p:cNvSpPr>
          <p:nvPr>
            <p:ph type="title" idx="2"/>
          </p:nvPr>
        </p:nvSpPr>
        <p:spPr>
          <a:xfrm>
            <a:off x="354435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3" name="Google Shape;163;p22"/>
          <p:cNvSpPr txBox="1">
            <a:spLocks noGrp="1"/>
          </p:cNvSpPr>
          <p:nvPr>
            <p:ph type="subTitle" idx="3"/>
          </p:nvPr>
        </p:nvSpPr>
        <p:spPr>
          <a:xfrm>
            <a:off x="337170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4" name="Google Shape;164;p22"/>
          <p:cNvSpPr txBox="1">
            <a:spLocks noGrp="1"/>
          </p:cNvSpPr>
          <p:nvPr>
            <p:ph type="title" idx="4"/>
          </p:nvPr>
        </p:nvSpPr>
        <p:spPr>
          <a:xfrm>
            <a:off x="610240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5" name="Google Shape;165;p22"/>
          <p:cNvSpPr txBox="1">
            <a:spLocks noGrp="1"/>
          </p:cNvSpPr>
          <p:nvPr>
            <p:ph type="subTitle" idx="5"/>
          </p:nvPr>
        </p:nvSpPr>
        <p:spPr>
          <a:xfrm>
            <a:off x="592975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6" name="Google Shape;166;p22"/>
          <p:cNvSpPr txBox="1">
            <a:spLocks noGrp="1"/>
          </p:cNvSpPr>
          <p:nvPr>
            <p:ph type="title" idx="6"/>
          </p:nvPr>
        </p:nvSpPr>
        <p:spPr>
          <a:xfrm>
            <a:off x="98630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7" name="Google Shape;167;p22"/>
          <p:cNvSpPr txBox="1">
            <a:spLocks noGrp="1"/>
          </p:cNvSpPr>
          <p:nvPr>
            <p:ph type="subTitle" idx="7"/>
          </p:nvPr>
        </p:nvSpPr>
        <p:spPr>
          <a:xfrm>
            <a:off x="81365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8" name="Google Shape;168;p22"/>
          <p:cNvSpPr txBox="1">
            <a:spLocks noGrp="1"/>
          </p:cNvSpPr>
          <p:nvPr>
            <p:ph type="title" idx="8"/>
          </p:nvPr>
        </p:nvSpPr>
        <p:spPr>
          <a:xfrm>
            <a:off x="354435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9" name="Google Shape;169;p22"/>
          <p:cNvSpPr txBox="1">
            <a:spLocks noGrp="1"/>
          </p:cNvSpPr>
          <p:nvPr>
            <p:ph type="subTitle" idx="9"/>
          </p:nvPr>
        </p:nvSpPr>
        <p:spPr>
          <a:xfrm>
            <a:off x="337170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0" name="Google Shape;170;p22"/>
          <p:cNvSpPr txBox="1">
            <a:spLocks noGrp="1"/>
          </p:cNvSpPr>
          <p:nvPr>
            <p:ph type="title" idx="13"/>
          </p:nvPr>
        </p:nvSpPr>
        <p:spPr>
          <a:xfrm>
            <a:off x="610240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1" name="Google Shape;171;p22"/>
          <p:cNvSpPr txBox="1">
            <a:spLocks noGrp="1"/>
          </p:cNvSpPr>
          <p:nvPr>
            <p:ph type="subTitle" idx="14"/>
          </p:nvPr>
        </p:nvSpPr>
        <p:spPr>
          <a:xfrm>
            <a:off x="592975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22"/>
          <p:cNvSpPr txBox="1">
            <a:spLocks noGrp="1"/>
          </p:cNvSpPr>
          <p:nvPr>
            <p:ph type="title" idx="15"/>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73" name="Google Shape;173;p22"/>
          <p:cNvSpPr/>
          <p:nvPr/>
        </p:nvSpPr>
        <p:spPr>
          <a:xfrm>
            <a:off x="7926175" y="0"/>
            <a:ext cx="1217700" cy="362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2"/>
          <p:cNvSpPr/>
          <p:nvPr/>
        </p:nvSpPr>
        <p:spPr>
          <a:xfrm>
            <a:off x="0" y="1028700"/>
            <a:ext cx="713100" cy="362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3"/>
          <p:cNvSpPr txBox="1">
            <a:spLocks noGrp="1"/>
          </p:cNvSpPr>
          <p:nvPr>
            <p:ph type="ctrTitle"/>
          </p:nvPr>
        </p:nvSpPr>
        <p:spPr>
          <a:xfrm>
            <a:off x="592425" y="594400"/>
            <a:ext cx="2691300" cy="1393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Font typeface="Work Sans ExtraBold"/>
              <a:buNone/>
              <a:defRPr sz="50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178" name="Google Shape;178;p23"/>
          <p:cNvSpPr txBox="1">
            <a:spLocks noGrp="1"/>
          </p:cNvSpPr>
          <p:nvPr>
            <p:ph type="subTitle" idx="1"/>
          </p:nvPr>
        </p:nvSpPr>
        <p:spPr>
          <a:xfrm>
            <a:off x="592423" y="1908225"/>
            <a:ext cx="2691300" cy="102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9" name="Google Shape;179;p23"/>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CREDITS: This presentation template was created by </a:t>
            </a:r>
            <a:r>
              <a:rPr lang="en" sz="900" b="1" i="0" u="none" strike="noStrike" cap="none">
                <a:solidFill>
                  <a:schemeClr val="hlink"/>
                </a:solidFill>
                <a:uFill>
                  <a:noFill/>
                </a:uFill>
                <a:latin typeface="Montserrat"/>
                <a:ea typeface="Montserrat"/>
                <a:cs typeface="Montserrat"/>
                <a:sym typeface="Montserrat"/>
                <a:hlinkClick r:id="rId2"/>
              </a:rPr>
              <a:t>Slidesgo</a:t>
            </a:r>
            <a:r>
              <a:rPr lang="en" sz="900" b="0" i="0" u="none" strike="noStrike" cap="none">
                <a:solidFill>
                  <a:schemeClr val="dk1"/>
                </a:solidFill>
                <a:latin typeface="Montserrat"/>
                <a:ea typeface="Montserrat"/>
                <a:cs typeface="Montserrat"/>
                <a:sym typeface="Montserrat"/>
              </a:rPr>
              <a:t>, including icons by </a:t>
            </a:r>
            <a:r>
              <a:rPr lang="en" sz="900" b="1" i="0" u="none" strike="noStrike" cap="none">
                <a:solidFill>
                  <a:schemeClr val="hlink"/>
                </a:solidFill>
                <a:uFill>
                  <a:noFill/>
                </a:uFill>
                <a:latin typeface="Montserrat"/>
                <a:ea typeface="Montserrat"/>
                <a:cs typeface="Montserrat"/>
                <a:sym typeface="Montserrat"/>
                <a:hlinkClick r:id="rId3"/>
              </a:rPr>
              <a:t>Flaticon</a:t>
            </a:r>
            <a:r>
              <a:rPr lang="en" sz="900" b="0" i="0" u="none" strike="noStrike" cap="none">
                <a:solidFill>
                  <a:schemeClr val="dk1"/>
                </a:solidFill>
                <a:latin typeface="Montserrat"/>
                <a:ea typeface="Montserrat"/>
                <a:cs typeface="Montserrat"/>
                <a:sym typeface="Montserrat"/>
              </a:rPr>
              <a:t>, infographics &amp; images by </a:t>
            </a:r>
            <a:r>
              <a:rPr lang="en" sz="900" b="1" i="0" u="none" strike="noStrike" cap="none">
                <a:solidFill>
                  <a:schemeClr val="hlink"/>
                </a:solidFill>
                <a:uFill>
                  <a:noFill/>
                </a:uFill>
                <a:latin typeface="Montserrat"/>
                <a:ea typeface="Montserrat"/>
                <a:cs typeface="Montserrat"/>
                <a:sym typeface="Montserrat"/>
                <a:hlinkClick r:id="rId4"/>
              </a:rPr>
              <a:t>Freepik</a:t>
            </a:r>
            <a:r>
              <a:rPr lang="en" sz="900" b="0" i="0" u="none" strike="noStrike" cap="none">
                <a:solidFill>
                  <a:schemeClr val="dk1"/>
                </a:solidFill>
                <a:latin typeface="Montserrat"/>
                <a:ea typeface="Montserrat"/>
                <a:cs typeface="Montserrat"/>
                <a:sym typeface="Montserrat"/>
              </a:rPr>
              <a:t> and illustrations by </a:t>
            </a:r>
            <a:r>
              <a:rPr lang="en" sz="900" b="1" i="0" u="none" strike="noStrike" cap="none">
                <a:solidFill>
                  <a:schemeClr val="hlink"/>
                </a:solidFill>
                <a:uFill>
                  <a:noFill/>
                </a:uFill>
                <a:latin typeface="Montserrat"/>
                <a:ea typeface="Montserrat"/>
                <a:cs typeface="Montserrat"/>
                <a:sym typeface="Montserrat"/>
                <a:hlinkClick r:id="rId5"/>
              </a:rPr>
              <a:t>Stories</a:t>
            </a: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300"/>
              </a:spcBef>
              <a:spcAft>
                <a:spcPts val="0"/>
              </a:spcAft>
              <a:buClr>
                <a:srgbClr val="000000"/>
              </a:buClr>
              <a:buSzPts val="850"/>
              <a:buFont typeface="Arial"/>
              <a:buNone/>
            </a:pPr>
            <a:r>
              <a:rPr lang="en" sz="850" b="0" i="0" u="none" strike="noStrike" cap="none">
                <a:solidFill>
                  <a:schemeClr val="dk1"/>
                </a:solidFill>
                <a:latin typeface="Montserrat"/>
                <a:ea typeface="Montserrat"/>
                <a:cs typeface="Montserrat"/>
                <a:sym typeface="Montserrat"/>
              </a:rPr>
              <a:t>. </a:t>
            </a:r>
            <a:endParaRPr sz="850" b="0" i="0" u="none" strike="noStrike" cap="none">
              <a:solidFill>
                <a:schemeClr val="dk1"/>
              </a:solidFill>
              <a:latin typeface="Montserrat"/>
              <a:ea typeface="Montserrat"/>
              <a:cs typeface="Montserrat"/>
              <a:sym typeface="Montserrat"/>
            </a:endParaRPr>
          </a:p>
          <a:p>
            <a:pPr marL="0" marR="0" lvl="0" indent="0" algn="ctr" rtl="0">
              <a:lnSpc>
                <a:spcPct val="115000"/>
              </a:lnSpc>
              <a:spcBef>
                <a:spcPts val="30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24" name="Google Shape;24;p4"/>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30" name="Google Shape;30;p5"/>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1" name="Google Shape;31;p5"/>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 name="Google Shape;32;p5"/>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6"/>
          <p:cNvSpPr txBox="1">
            <a:spLocks noGrp="1"/>
          </p:cNvSpPr>
          <p:nvPr>
            <p:ph type="body" idx="1"/>
          </p:nvPr>
        </p:nvSpPr>
        <p:spPr>
          <a:xfrm>
            <a:off x="490000" y="1977597"/>
            <a:ext cx="2686500" cy="186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400"/>
            </a:lvl1pPr>
            <a:lvl2pPr marL="914400" lvl="1" indent="-317500" algn="l">
              <a:lnSpc>
                <a:spcPct val="100000"/>
              </a:lnSpc>
              <a:spcBef>
                <a:spcPts val="10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37" name="Google Shape;37;p6"/>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6"/>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7"/>
          <p:cNvSpPr txBox="1">
            <a:spLocks noGrp="1"/>
          </p:cNvSpPr>
          <p:nvPr>
            <p:ph type="body" idx="1"/>
          </p:nvPr>
        </p:nvSpPr>
        <p:spPr>
          <a:xfrm>
            <a:off x="606475" y="2293394"/>
            <a:ext cx="3365400" cy="2306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42" name="Google Shape;42;p7"/>
          <p:cNvSpPr txBox="1">
            <a:spLocks noGrp="1"/>
          </p:cNvSpPr>
          <p:nvPr>
            <p:ph type="body" idx="2"/>
          </p:nvPr>
        </p:nvSpPr>
        <p:spPr>
          <a:xfrm>
            <a:off x="5172150" y="2007458"/>
            <a:ext cx="3365400" cy="253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43" name="Google Shape;43;p7"/>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44" name="Google Shape;44;p7"/>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6"/>
        <p:cNvGrpSpPr/>
        <p:nvPr/>
      </p:nvGrpSpPr>
      <p:grpSpPr>
        <a:xfrm>
          <a:off x="0" y="0"/>
          <a:ext cx="0" cy="0"/>
          <a:chOff x="0" y="0"/>
          <a:chExt cx="0" cy="0"/>
        </a:xfrm>
      </p:grpSpPr>
      <p:sp>
        <p:nvSpPr>
          <p:cNvPr id="47" name="Google Shape;47;p8"/>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
          <p:cNvSpPr txBox="1">
            <a:spLocks noGrp="1"/>
          </p:cNvSpPr>
          <p:nvPr>
            <p:ph type="title"/>
          </p:nvPr>
        </p:nvSpPr>
        <p:spPr>
          <a:xfrm>
            <a:off x="609947" y="564207"/>
            <a:ext cx="24600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9" name="Google Shape;49;p8"/>
          <p:cNvSpPr txBox="1">
            <a:spLocks noGrp="1"/>
          </p:cNvSpPr>
          <p:nvPr>
            <p:ph type="subTitle" idx="1"/>
          </p:nvPr>
        </p:nvSpPr>
        <p:spPr>
          <a:xfrm>
            <a:off x="609958" y="1659000"/>
            <a:ext cx="2290200" cy="182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 name="Google Shape;50;p8"/>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8"/>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 name="Shape 52"/>
        <p:cNvGrpSpPr/>
        <p:nvPr/>
      </p:nvGrpSpPr>
      <p:grpSpPr>
        <a:xfrm>
          <a:off x="0" y="0"/>
          <a:ext cx="0" cy="0"/>
          <a:chOff x="0" y="0"/>
          <a:chExt cx="0" cy="0"/>
        </a:xfrm>
      </p:grpSpPr>
      <p:sp>
        <p:nvSpPr>
          <p:cNvPr id="53" name="Google Shape;53;p9"/>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9"/>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9"/>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9"/>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9"/>
          <p:cNvSpPr txBox="1">
            <a:spLocks noGrp="1"/>
          </p:cNvSpPr>
          <p:nvPr>
            <p:ph type="title"/>
          </p:nvPr>
        </p:nvSpPr>
        <p:spPr>
          <a:xfrm>
            <a:off x="1312150" y="1331500"/>
            <a:ext cx="2417400" cy="1262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58" name="Google Shape;58;p9"/>
          <p:cNvSpPr txBox="1">
            <a:spLocks noGrp="1"/>
          </p:cNvSpPr>
          <p:nvPr>
            <p:ph type="subTitle" idx="1"/>
          </p:nvPr>
        </p:nvSpPr>
        <p:spPr>
          <a:xfrm>
            <a:off x="1332300" y="2549613"/>
            <a:ext cx="2376900" cy="12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9"/>
        <p:cNvGrpSpPr/>
        <p:nvPr/>
      </p:nvGrpSpPr>
      <p:grpSpPr>
        <a:xfrm>
          <a:off x="0" y="0"/>
          <a:ext cx="0" cy="0"/>
          <a:chOff x="0" y="0"/>
          <a:chExt cx="0" cy="0"/>
        </a:xfrm>
      </p:grpSpPr>
      <p:sp>
        <p:nvSpPr>
          <p:cNvPr id="60" name="Google Shape;60;p10"/>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6612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2" name="Google Shape;62;p10"/>
          <p:cNvSpPr txBox="1">
            <a:spLocks noGrp="1"/>
          </p:cNvSpPr>
          <p:nvPr>
            <p:ph type="subTitle" idx="1"/>
          </p:nvPr>
        </p:nvSpPr>
        <p:spPr>
          <a:xfrm>
            <a:off x="6612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10"/>
          <p:cNvSpPr txBox="1">
            <a:spLocks noGrp="1"/>
          </p:cNvSpPr>
          <p:nvPr>
            <p:ph type="title" idx="2"/>
          </p:nvPr>
        </p:nvSpPr>
        <p:spPr>
          <a:xfrm>
            <a:off x="9708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64" name="Google Shape;64;p10"/>
          <p:cNvSpPr txBox="1">
            <a:spLocks noGrp="1"/>
          </p:cNvSpPr>
          <p:nvPr>
            <p:ph type="title" idx="3"/>
          </p:nvPr>
        </p:nvSpPr>
        <p:spPr>
          <a:xfrm>
            <a:off x="337170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5" name="Google Shape;65;p10"/>
          <p:cNvSpPr txBox="1">
            <a:spLocks noGrp="1"/>
          </p:cNvSpPr>
          <p:nvPr>
            <p:ph type="subTitle" idx="4"/>
          </p:nvPr>
        </p:nvSpPr>
        <p:spPr>
          <a:xfrm>
            <a:off x="337170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10"/>
          <p:cNvSpPr txBox="1">
            <a:spLocks noGrp="1"/>
          </p:cNvSpPr>
          <p:nvPr>
            <p:ph type="title" idx="5"/>
          </p:nvPr>
        </p:nvSpPr>
        <p:spPr>
          <a:xfrm>
            <a:off x="368130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67" name="Google Shape;67;p10"/>
          <p:cNvSpPr txBox="1">
            <a:spLocks noGrp="1"/>
          </p:cNvSpPr>
          <p:nvPr>
            <p:ph type="title" idx="6"/>
          </p:nvPr>
        </p:nvSpPr>
        <p:spPr>
          <a:xfrm>
            <a:off x="60821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8" name="Google Shape;68;p10"/>
          <p:cNvSpPr txBox="1">
            <a:spLocks noGrp="1"/>
          </p:cNvSpPr>
          <p:nvPr>
            <p:ph type="subTitle" idx="7"/>
          </p:nvPr>
        </p:nvSpPr>
        <p:spPr>
          <a:xfrm>
            <a:off x="60821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0"/>
          <p:cNvSpPr txBox="1">
            <a:spLocks noGrp="1"/>
          </p:cNvSpPr>
          <p:nvPr>
            <p:ph type="title" idx="8"/>
          </p:nvPr>
        </p:nvSpPr>
        <p:spPr>
          <a:xfrm>
            <a:off x="63917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70" name="Google Shape;70;p10"/>
          <p:cNvSpPr txBox="1">
            <a:spLocks noGrp="1"/>
          </p:cNvSpPr>
          <p:nvPr>
            <p:ph type="title" idx="9"/>
          </p:nvPr>
        </p:nvSpPr>
        <p:spPr>
          <a:xfrm>
            <a:off x="6612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1" name="Google Shape;71;p10"/>
          <p:cNvSpPr txBox="1">
            <a:spLocks noGrp="1"/>
          </p:cNvSpPr>
          <p:nvPr>
            <p:ph type="subTitle" idx="13"/>
          </p:nvPr>
        </p:nvSpPr>
        <p:spPr>
          <a:xfrm>
            <a:off x="6612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Google Shape;72;p10"/>
          <p:cNvSpPr txBox="1">
            <a:spLocks noGrp="1"/>
          </p:cNvSpPr>
          <p:nvPr>
            <p:ph type="title" idx="14"/>
          </p:nvPr>
        </p:nvSpPr>
        <p:spPr>
          <a:xfrm>
            <a:off x="9708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73" name="Google Shape;73;p10"/>
          <p:cNvSpPr txBox="1">
            <a:spLocks noGrp="1"/>
          </p:cNvSpPr>
          <p:nvPr>
            <p:ph type="title" idx="15"/>
          </p:nvPr>
        </p:nvSpPr>
        <p:spPr>
          <a:xfrm>
            <a:off x="337170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4" name="Google Shape;74;p10"/>
          <p:cNvSpPr txBox="1">
            <a:spLocks noGrp="1"/>
          </p:cNvSpPr>
          <p:nvPr>
            <p:ph type="subTitle" idx="16"/>
          </p:nvPr>
        </p:nvSpPr>
        <p:spPr>
          <a:xfrm>
            <a:off x="337170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 name="Google Shape;75;p10"/>
          <p:cNvSpPr txBox="1">
            <a:spLocks noGrp="1"/>
          </p:cNvSpPr>
          <p:nvPr>
            <p:ph type="title" idx="17"/>
          </p:nvPr>
        </p:nvSpPr>
        <p:spPr>
          <a:xfrm>
            <a:off x="368130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76" name="Google Shape;76;p10"/>
          <p:cNvSpPr txBox="1">
            <a:spLocks noGrp="1"/>
          </p:cNvSpPr>
          <p:nvPr>
            <p:ph type="title" idx="18"/>
          </p:nvPr>
        </p:nvSpPr>
        <p:spPr>
          <a:xfrm>
            <a:off x="60821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7" name="Google Shape;77;p10"/>
          <p:cNvSpPr txBox="1">
            <a:spLocks noGrp="1"/>
          </p:cNvSpPr>
          <p:nvPr>
            <p:ph type="subTitle" idx="19"/>
          </p:nvPr>
        </p:nvSpPr>
        <p:spPr>
          <a:xfrm>
            <a:off x="60821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 name="Google Shape;78;p10"/>
          <p:cNvSpPr txBox="1">
            <a:spLocks noGrp="1"/>
          </p:cNvSpPr>
          <p:nvPr>
            <p:ph type="title" idx="20"/>
          </p:nvPr>
        </p:nvSpPr>
        <p:spPr>
          <a:xfrm>
            <a:off x="63917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79" name="Google Shape;79;p10"/>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80" name="Google Shape;80;p10"/>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0"/>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9242677" TargetMode="External"/><Relationship Id="rId7" Type="http://schemas.openxmlformats.org/officeDocument/2006/relationships/hyperlink" Target="https://ieeexplore.ieee.org/document/8934612"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ieeexplore.ieee.org/document/7057759?amumber=70577591" TargetMode="External"/><Relationship Id="rId5" Type="http://schemas.openxmlformats.org/officeDocument/2006/relationships/hyperlink" Target="https://ieeexplore.ieee.org/abstract/document/8748401/authors" TargetMode="External"/><Relationship Id="rId4" Type="http://schemas.openxmlformats.org/officeDocument/2006/relationships/hyperlink" Target="https://doi.org/10.22214/ijraset.2022.4364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stories.freepik.com/illustration/goal/rafiki/animate/?utm_source=slidesgo_template&amp;utm_medium=referral-link&amp;utm_campaign=sg_resources&amp;utm_content=stories#FF725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4"/>
          <p:cNvSpPr txBox="1">
            <a:spLocks noGrp="1"/>
          </p:cNvSpPr>
          <p:nvPr>
            <p:ph type="ctrTitle"/>
          </p:nvPr>
        </p:nvSpPr>
        <p:spPr>
          <a:xfrm>
            <a:off x="626175" y="980253"/>
            <a:ext cx="3720000" cy="2206500"/>
          </a:xfrm>
          <a:prstGeom prst="rect">
            <a:avLst/>
          </a:prstGeom>
          <a:no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SzPts val="5200"/>
              <a:buNone/>
            </a:pPr>
            <a:r>
              <a:rPr lang="en" dirty="0">
                <a:solidFill>
                  <a:srgbClr val="000000"/>
                </a:solidFill>
              </a:rPr>
              <a:t>VTouch</a:t>
            </a:r>
          </a:p>
        </p:txBody>
      </p:sp>
      <p:sp>
        <p:nvSpPr>
          <p:cNvPr id="192" name="Google Shape;192;p24"/>
          <p:cNvSpPr txBox="1">
            <a:spLocks noGrp="1"/>
          </p:cNvSpPr>
          <p:nvPr>
            <p:ph type="subTitle" idx="1"/>
          </p:nvPr>
        </p:nvSpPr>
        <p:spPr>
          <a:xfrm>
            <a:off x="362770" y="3213464"/>
            <a:ext cx="4053113" cy="411900"/>
          </a:xfrm>
          <a:prstGeom prst="rect">
            <a:avLst/>
          </a:prstGeom>
          <a:noFill/>
          <a:ln>
            <a:noFill/>
          </a:ln>
        </p:spPr>
        <p:txBody>
          <a:bodyPr spcFirstLastPara="1" wrap="square" lIns="91425" tIns="91425" rIns="91425" bIns="91425" anchor="t" anchorCtr="0">
            <a:noAutofit/>
          </a:bodyPr>
          <a:lstStyle/>
          <a:p>
            <a:r>
              <a:rPr lang="en-US" dirty="0"/>
              <a:t>Virtual Mouse Control using Hand Gestures</a:t>
            </a:r>
          </a:p>
        </p:txBody>
      </p:sp>
      <p:pic>
        <p:nvPicPr>
          <p:cNvPr id="193" name="Google Shape;193;p24"/>
          <p:cNvPicPr preferRelativeResize="0"/>
          <p:nvPr/>
        </p:nvPicPr>
        <p:blipFill rotWithShape="1">
          <a:blip r:embed="rId3">
            <a:alphaModFix/>
          </a:blip>
          <a:srcRect l="13691" t="10708" r="13675" b="10716"/>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03</a:t>
            </a:r>
            <a:endParaRPr/>
          </a:p>
        </p:txBody>
      </p:sp>
      <p:sp>
        <p:nvSpPr>
          <p:cNvPr id="403" name="Google Shape;403;p43"/>
          <p:cNvSpPr txBox="1">
            <a:spLocks noGrp="1"/>
          </p:cNvSpPr>
          <p:nvPr>
            <p:ph type="title"/>
          </p:nvPr>
        </p:nvSpPr>
        <p:spPr>
          <a:xfrm>
            <a:off x="4766925" y="2931900"/>
            <a:ext cx="41607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Proposed Methodology</a:t>
            </a:r>
            <a:endParaRPr/>
          </a:p>
        </p:txBody>
      </p:sp>
      <p:pic>
        <p:nvPicPr>
          <p:cNvPr id="404" name="Google Shape;404;p43"/>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5"/>
          <p:cNvSpPr txBox="1">
            <a:spLocks noGrp="1"/>
          </p:cNvSpPr>
          <p:nvPr>
            <p:ph type="title"/>
          </p:nvPr>
        </p:nvSpPr>
        <p:spPr>
          <a:xfrm>
            <a:off x="831150" y="93000"/>
            <a:ext cx="74817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Proposed </a:t>
            </a:r>
            <a:r>
              <a:rPr lang="en">
                <a:solidFill>
                  <a:schemeClr val="dk2"/>
                </a:solidFill>
              </a:rPr>
              <a:t> Method</a:t>
            </a:r>
            <a:endParaRPr>
              <a:solidFill>
                <a:schemeClr val="dk2"/>
              </a:solidFill>
            </a:endParaRPr>
          </a:p>
        </p:txBody>
      </p:sp>
      <p:sp>
        <p:nvSpPr>
          <p:cNvPr id="5" name="Google Shape;322;p35">
            <a:extLst>
              <a:ext uri="{FF2B5EF4-FFF2-40B4-BE49-F238E27FC236}">
                <a16:creationId xmlns:a16="http://schemas.microsoft.com/office/drawing/2014/main" id="{6739C315-FB80-DB06-0844-87839F9E60A4}"/>
              </a:ext>
            </a:extLst>
          </p:cNvPr>
          <p:cNvSpPr txBox="1">
            <a:spLocks/>
          </p:cNvSpPr>
          <p:nvPr/>
        </p:nvSpPr>
        <p:spPr>
          <a:xfrm>
            <a:off x="831150" y="735051"/>
            <a:ext cx="5435835" cy="4408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285750" lvl="0" indent="-285750" algn="l">
              <a:lnSpc>
                <a:spcPct val="115000"/>
              </a:lnSpc>
              <a:buClr>
                <a:schemeClr val="accent2">
                  <a:lumMod val="75000"/>
                </a:schemeClr>
              </a:buClr>
              <a:buSzPct val="92000"/>
              <a:buFont typeface="Arial" panose="020B0604020202020204" pitchFamily="34" charset="0"/>
              <a:buChar char="•"/>
            </a:pPr>
            <a:r>
              <a:rPr lang="en-US" sz="1400" b="0" dirty="0">
                <a:latin typeface="Montserrat" panose="00000500000000000000" pitchFamily="2" charset="0"/>
                <a:ea typeface="Century Gothic"/>
                <a:cs typeface="Century Gothic"/>
                <a:sym typeface="Century Gothic"/>
              </a:rPr>
              <a:t>In Proposed system users don't have to color their fingers with a specific color and are not required to use any other expensive device, mouse or sensors.</a:t>
            </a:r>
          </a:p>
          <a:p>
            <a:pPr marL="285750" lvl="0" indent="-285750" algn="l">
              <a:lnSpc>
                <a:spcPct val="115000"/>
              </a:lnSpc>
              <a:buClr>
                <a:schemeClr val="accent2">
                  <a:lumMod val="75000"/>
                </a:schemeClr>
              </a:buClr>
              <a:buSzPct val="92000"/>
              <a:buFont typeface="Arial" panose="020B0604020202020204" pitchFamily="34" charset="0"/>
              <a:buChar char="•"/>
            </a:pPr>
            <a:r>
              <a:rPr lang="en-US" sz="1400" b="0" dirty="0">
                <a:latin typeface="Montserrat" panose="00000500000000000000" pitchFamily="2" charset="0"/>
                <a:ea typeface="Century Gothic"/>
                <a:cs typeface="Century Gothic"/>
                <a:sym typeface="Century Gothic"/>
              </a:rPr>
              <a:t>Systems Already existing are not as smooth and fast.</a:t>
            </a:r>
          </a:p>
          <a:p>
            <a:pPr marL="285750" lvl="0" indent="-285750" algn="l">
              <a:lnSpc>
                <a:spcPct val="115000"/>
              </a:lnSpc>
              <a:buClr>
                <a:schemeClr val="accent2">
                  <a:lumMod val="75000"/>
                </a:schemeClr>
              </a:buClr>
              <a:buSzPct val="92000"/>
              <a:buFont typeface="Arial" panose="020B0604020202020204" pitchFamily="34" charset="0"/>
              <a:buChar char="•"/>
            </a:pPr>
            <a:r>
              <a:rPr lang="en-US" sz="1400" b="0" dirty="0">
                <a:latin typeface="Montserrat" panose="00000500000000000000" pitchFamily="2" charset="0"/>
                <a:ea typeface="Century Gothic"/>
                <a:cs typeface="Century Gothic"/>
                <a:sym typeface="Century Gothic"/>
              </a:rPr>
              <a:t>I would be using </a:t>
            </a:r>
            <a:r>
              <a:rPr lang="en-US" sz="1400" b="0" i="1" dirty="0" err="1">
                <a:latin typeface="Montserrat" panose="00000500000000000000" pitchFamily="2" charset="0"/>
                <a:ea typeface="Century Gothic"/>
                <a:cs typeface="Century Gothic"/>
                <a:sym typeface="Century Gothic"/>
              </a:rPr>
              <a:t>mediapipe</a:t>
            </a:r>
            <a:r>
              <a:rPr lang="en-US" sz="1400" b="0" dirty="0">
                <a:latin typeface="Montserrat" panose="00000500000000000000" pitchFamily="2" charset="0"/>
                <a:ea typeface="Century Gothic"/>
                <a:cs typeface="Century Gothic"/>
                <a:sym typeface="Century Gothic"/>
              </a:rPr>
              <a:t> with </a:t>
            </a:r>
            <a:r>
              <a:rPr lang="en-US" sz="1400" b="0" i="1" dirty="0">
                <a:latin typeface="Montserrat" panose="00000500000000000000" pitchFamily="2" charset="0"/>
                <a:ea typeface="Century Gothic"/>
                <a:cs typeface="Century Gothic"/>
                <a:sym typeface="Century Gothic"/>
              </a:rPr>
              <a:t>CNN </a:t>
            </a:r>
            <a:r>
              <a:rPr lang="en-US" sz="1400" b="0" dirty="0">
                <a:latin typeface="Montserrat" panose="00000500000000000000" pitchFamily="2" charset="0"/>
                <a:ea typeface="Century Gothic"/>
                <a:cs typeface="Century Gothic"/>
                <a:sym typeface="Century Gothic"/>
              </a:rPr>
              <a:t>for smoother recognition and working.</a:t>
            </a:r>
          </a:p>
          <a:p>
            <a:pPr marL="285750" lvl="0" indent="-285750" algn="l">
              <a:lnSpc>
                <a:spcPct val="115000"/>
              </a:lnSpc>
              <a:buClr>
                <a:schemeClr val="accent2">
                  <a:lumMod val="75000"/>
                </a:schemeClr>
              </a:buClr>
              <a:buSzPct val="92000"/>
              <a:buFont typeface="Arial" panose="020B0604020202020204" pitchFamily="34" charset="0"/>
              <a:buChar char="•"/>
            </a:pPr>
            <a:r>
              <a:rPr lang="en-US" sz="1400" b="0" dirty="0">
                <a:latin typeface="Montserrat" panose="00000500000000000000" pitchFamily="2" charset="0"/>
                <a:ea typeface="Century Gothic"/>
                <a:cs typeface="Century Gothic"/>
                <a:sym typeface="Century Gothic"/>
              </a:rPr>
              <a:t>The Operations wouldn’t be just limited to basic left click, right click and double click features. </a:t>
            </a:r>
            <a:r>
              <a:rPr lang="en-US" sz="1400" b="1" dirty="0">
                <a:latin typeface="Century Gothic" panose="020B0502020202020204" pitchFamily="34" charset="0"/>
                <a:ea typeface="Century Gothic"/>
                <a:cs typeface="Century Gothic"/>
                <a:sym typeface="Century Gothic"/>
              </a:rPr>
              <a:t>Operations that I intend to implement are: </a:t>
            </a:r>
            <a:r>
              <a:rPr lang="en-US" sz="1400" b="0" dirty="0">
                <a:latin typeface="Montserrat" panose="00000500000000000000" pitchFamily="2" charset="0"/>
                <a:ea typeface="Century Gothic"/>
                <a:cs typeface="Century Gothic"/>
                <a:sym typeface="Century Gothic"/>
              </a:rPr>
              <a:t>Left, Right, Double Click, Scroll-Up &amp; Down, Volume Control, Brightness Control, Drag, Drop, Multiple Item Selection.</a:t>
            </a:r>
          </a:p>
          <a:p>
            <a:pPr marL="285750" lvl="0" indent="-285750" algn="l">
              <a:lnSpc>
                <a:spcPct val="115000"/>
              </a:lnSpc>
              <a:buClr>
                <a:schemeClr val="accent2">
                  <a:lumMod val="75000"/>
                </a:schemeClr>
              </a:buClr>
              <a:buSzPct val="92000"/>
              <a:buFont typeface="Arial" panose="020B0604020202020204" pitchFamily="34" charset="0"/>
              <a:buChar char="•"/>
            </a:pPr>
            <a:r>
              <a:rPr lang="en-US" sz="1400" b="0" dirty="0">
                <a:latin typeface="Montserrat" panose="00000500000000000000" pitchFamily="2" charset="0"/>
                <a:ea typeface="Century Gothic"/>
                <a:cs typeface="Century Gothic"/>
                <a:sym typeface="Century Gothic"/>
              </a:rPr>
              <a:t>Since Projects like these are run only using </a:t>
            </a:r>
            <a:r>
              <a:rPr lang="en-US" sz="1400" b="0" dirty="0" err="1">
                <a:latin typeface="Montserrat" panose="00000500000000000000" pitchFamily="2" charset="0"/>
                <a:ea typeface="Century Gothic"/>
                <a:cs typeface="Century Gothic"/>
                <a:sym typeface="Century Gothic"/>
              </a:rPr>
              <a:t>cmdline</a:t>
            </a:r>
            <a:r>
              <a:rPr lang="en-US" sz="1400" b="0" dirty="0">
                <a:latin typeface="Montserrat" panose="00000500000000000000" pitchFamily="2" charset="0"/>
                <a:ea typeface="Century Gothic"/>
                <a:cs typeface="Century Gothic"/>
                <a:sym typeface="Century Gothic"/>
              </a:rPr>
              <a:t> and by running python script, I would be working to provide an interface which would directly let user to run the system with a click of button.</a:t>
            </a:r>
          </a:p>
          <a:p>
            <a:pPr marL="285750" lvl="0" indent="-285750" algn="l">
              <a:lnSpc>
                <a:spcPct val="115000"/>
              </a:lnSpc>
              <a:buClr>
                <a:schemeClr val="accent2">
                  <a:lumMod val="75000"/>
                </a:schemeClr>
              </a:buClr>
              <a:buSzPct val="92000"/>
              <a:buFont typeface="Arial" panose="020B0604020202020204" pitchFamily="34" charset="0"/>
              <a:buChar char="•"/>
            </a:pPr>
            <a:endParaRPr lang="en-US" sz="1400" b="0" dirty="0">
              <a:latin typeface="Montserrat" panose="00000500000000000000" pitchFamily="2" charset="0"/>
              <a:ea typeface="Century Gothic"/>
              <a:cs typeface="Century Gothic"/>
              <a:sym typeface="Century Gothic"/>
            </a:endParaRPr>
          </a:p>
          <a:p>
            <a:pPr lvl="0" algn="l">
              <a:lnSpc>
                <a:spcPct val="115000"/>
              </a:lnSpc>
              <a:buClr>
                <a:schemeClr val="accent2">
                  <a:lumMod val="75000"/>
                </a:schemeClr>
              </a:buClr>
              <a:buSzPct val="92000"/>
            </a:pPr>
            <a:endParaRPr lang="en-US" sz="1400" b="0" dirty="0">
              <a:latin typeface="Montserrat" panose="00000500000000000000" pitchFamily="2" charset="0"/>
              <a:ea typeface="Century Gothic"/>
              <a:cs typeface="Century Gothic"/>
              <a:sym typeface="Century Gothic"/>
            </a:endParaRPr>
          </a:p>
        </p:txBody>
      </p:sp>
      <p:pic>
        <p:nvPicPr>
          <p:cNvPr id="6" name="Picture 5">
            <a:extLst>
              <a:ext uri="{FF2B5EF4-FFF2-40B4-BE49-F238E27FC236}">
                <a16:creationId xmlns:a16="http://schemas.microsoft.com/office/drawing/2014/main" id="{41532EDF-7BF3-00D9-AA00-689B4A351D77}"/>
              </a:ext>
            </a:extLst>
          </p:cNvPr>
          <p:cNvPicPr>
            <a:picLocks noChangeAspect="1"/>
          </p:cNvPicPr>
          <p:nvPr/>
        </p:nvPicPr>
        <p:blipFill rotWithShape="1">
          <a:blip r:embed="rId3"/>
          <a:srcRect l="22769" t="6349" r="22632" b="13289"/>
          <a:stretch/>
        </p:blipFill>
        <p:spPr>
          <a:xfrm>
            <a:off x="6393366" y="1181100"/>
            <a:ext cx="1687551" cy="30256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04</a:t>
            </a:r>
            <a:endParaRPr/>
          </a:p>
        </p:txBody>
      </p:sp>
      <p:sp>
        <p:nvSpPr>
          <p:cNvPr id="343" name="Google Shape;343;p38"/>
          <p:cNvSpPr txBox="1">
            <a:spLocks noGrp="1"/>
          </p:cNvSpPr>
          <p:nvPr>
            <p:ph type="title"/>
          </p:nvPr>
        </p:nvSpPr>
        <p:spPr>
          <a:xfrm>
            <a:off x="4665900" y="2931900"/>
            <a:ext cx="44364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Technology Stacks &amp;</a:t>
            </a:r>
            <a:br>
              <a:rPr lang="en"/>
            </a:br>
            <a:r>
              <a:rPr lang="en"/>
              <a:t>Requirements</a:t>
            </a:r>
            <a:endParaRPr/>
          </a:p>
        </p:txBody>
      </p:sp>
      <p:pic>
        <p:nvPicPr>
          <p:cNvPr id="344" name="Google Shape;344;p38"/>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4" name="TextBox 3">
            <a:extLst>
              <a:ext uri="{FF2B5EF4-FFF2-40B4-BE49-F238E27FC236}">
                <a16:creationId xmlns:a16="http://schemas.microsoft.com/office/drawing/2014/main" id="{EEE5800E-1DD5-36C7-F7B3-435A50C629C3}"/>
              </a:ext>
            </a:extLst>
          </p:cNvPr>
          <p:cNvSpPr txBox="1"/>
          <p:nvPr/>
        </p:nvSpPr>
        <p:spPr>
          <a:xfrm>
            <a:off x="1839951" y="158346"/>
            <a:ext cx="4865650"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3500"/>
              <a:buFont typeface="Arial"/>
              <a:buNone/>
            </a:pPr>
            <a:r>
              <a:rPr lang="en-IN" sz="2800" b="1" i="0" u="none" strike="noStrike" cap="none" dirty="0">
                <a:solidFill>
                  <a:srgbClr val="000000"/>
                </a:solidFill>
                <a:latin typeface="Sarala"/>
                <a:ea typeface="Sarala"/>
                <a:cs typeface="Sarala"/>
                <a:sym typeface="Sarala"/>
              </a:rPr>
              <a:t>Technology </a:t>
            </a:r>
            <a:r>
              <a:rPr lang="en-IN" sz="2800" b="1" dirty="0">
                <a:solidFill>
                  <a:srgbClr val="FF725E"/>
                </a:solidFill>
                <a:latin typeface="Sarala"/>
                <a:ea typeface="Sarala"/>
                <a:cs typeface="Sarala"/>
                <a:sym typeface="Sarala"/>
              </a:rPr>
              <a:t>&amp; </a:t>
            </a:r>
            <a:r>
              <a:rPr lang="en-IN" sz="2800" b="1" i="0" u="none" strike="noStrike" cap="none" dirty="0">
                <a:solidFill>
                  <a:srgbClr val="FF725E"/>
                </a:solidFill>
                <a:latin typeface="Sarala"/>
                <a:ea typeface="Sarala"/>
                <a:cs typeface="Sarala"/>
                <a:sym typeface="Sarala"/>
              </a:rPr>
              <a:t>Resources</a:t>
            </a:r>
          </a:p>
        </p:txBody>
      </p:sp>
      <p:sp>
        <p:nvSpPr>
          <p:cNvPr id="6" name="TextBox 5">
            <a:extLst>
              <a:ext uri="{FF2B5EF4-FFF2-40B4-BE49-F238E27FC236}">
                <a16:creationId xmlns:a16="http://schemas.microsoft.com/office/drawing/2014/main" id="{81E7ECD8-2614-2E05-327D-524505964D3D}"/>
              </a:ext>
            </a:extLst>
          </p:cNvPr>
          <p:cNvSpPr txBox="1"/>
          <p:nvPr/>
        </p:nvSpPr>
        <p:spPr>
          <a:xfrm>
            <a:off x="847493" y="1125200"/>
            <a:ext cx="5508703" cy="2893100"/>
          </a:xfrm>
          <a:prstGeom prst="rect">
            <a:avLst/>
          </a:prstGeom>
          <a:noFill/>
        </p:spPr>
        <p:txBody>
          <a:bodyPr wrap="square" rtlCol="0">
            <a:spAutoFit/>
          </a:bodyPr>
          <a:lstStyle/>
          <a:p>
            <a:r>
              <a:rPr lang="en-IN" b="1" dirty="0">
                <a:latin typeface="Montserrat" panose="00000500000000000000" pitchFamily="2" charset="0"/>
              </a:rPr>
              <a:t>Software Requirements: </a:t>
            </a:r>
          </a:p>
          <a:p>
            <a:pPr marL="342900" indent="-342900">
              <a:buAutoNum type="arabicPeriod"/>
            </a:pPr>
            <a:r>
              <a:rPr lang="en-IN" dirty="0">
                <a:latin typeface="Montserrat" panose="00000500000000000000" pitchFamily="2" charset="0"/>
              </a:rPr>
              <a:t>Visual studio code </a:t>
            </a:r>
          </a:p>
          <a:p>
            <a:pPr marL="342900" indent="-342900">
              <a:buAutoNum type="arabicPeriod"/>
            </a:pPr>
            <a:r>
              <a:rPr lang="en-IN" dirty="0">
                <a:latin typeface="Montserrat" panose="00000500000000000000" pitchFamily="2" charset="0"/>
              </a:rPr>
              <a:t>Browser to Run the Proposed Interface</a:t>
            </a:r>
            <a:endParaRPr lang="en-IN" b="1" dirty="0">
              <a:latin typeface="Montserrat" panose="00000500000000000000" pitchFamily="2" charset="0"/>
            </a:endParaRPr>
          </a:p>
          <a:p>
            <a:pPr marL="342900" indent="-342900">
              <a:buAutoNum type="arabicPeriod"/>
            </a:pPr>
            <a:endParaRPr lang="en-IN" b="1" dirty="0">
              <a:latin typeface="Montserrat" panose="00000500000000000000" pitchFamily="2" charset="0"/>
            </a:endParaRPr>
          </a:p>
          <a:p>
            <a:r>
              <a:rPr lang="en-IN" b="1" dirty="0">
                <a:latin typeface="Montserrat" panose="00000500000000000000" pitchFamily="2" charset="0"/>
              </a:rPr>
              <a:t>Hardware Requirement:</a:t>
            </a:r>
          </a:p>
          <a:p>
            <a:pPr marL="342900" indent="-342900">
              <a:buAutoNum type="arabicPeriod"/>
            </a:pPr>
            <a:r>
              <a:rPr lang="en-IN" dirty="0">
                <a:latin typeface="Montserrat" panose="00000500000000000000" pitchFamily="2" charset="0"/>
              </a:rPr>
              <a:t>Any Capable Operating System</a:t>
            </a:r>
          </a:p>
          <a:p>
            <a:pPr marL="342900" indent="-342900">
              <a:buAutoNum type="arabicPeriod"/>
            </a:pPr>
            <a:r>
              <a:rPr lang="en-IN" dirty="0">
                <a:latin typeface="Montserrat" panose="00000500000000000000" pitchFamily="2" charset="0"/>
              </a:rPr>
              <a:t>Computer with active Webcam</a:t>
            </a:r>
          </a:p>
          <a:p>
            <a:pPr marL="342900" indent="-342900">
              <a:buAutoNum type="arabicPeriod"/>
            </a:pPr>
            <a:r>
              <a:rPr lang="en-IN" dirty="0">
                <a:latin typeface="Montserrat" panose="00000500000000000000" pitchFamily="2" charset="0"/>
              </a:rPr>
              <a:t>Minimum RAM 2GB </a:t>
            </a:r>
          </a:p>
          <a:p>
            <a:pPr marL="342900" indent="-342900">
              <a:buAutoNum type="arabicPeriod"/>
            </a:pPr>
            <a:r>
              <a:rPr lang="en-IN" dirty="0">
                <a:latin typeface="Montserrat" panose="00000500000000000000" pitchFamily="2" charset="0"/>
              </a:rPr>
              <a:t>Intel core i5 processor minimum</a:t>
            </a:r>
          </a:p>
          <a:p>
            <a:pPr marL="342900" indent="-342900">
              <a:buAutoNum type="arabicPeriod"/>
            </a:pPr>
            <a:endParaRPr lang="en-IN" dirty="0">
              <a:latin typeface="Montserrat" panose="00000500000000000000" pitchFamily="2" charset="0"/>
            </a:endParaRPr>
          </a:p>
          <a:p>
            <a:r>
              <a:rPr lang="en-IN" b="1" dirty="0">
                <a:latin typeface="Montserrat" panose="00000500000000000000" pitchFamily="2" charset="0"/>
              </a:rPr>
              <a:t>Used Language/library: </a:t>
            </a:r>
          </a:p>
          <a:p>
            <a:pPr marL="342900" indent="-342900">
              <a:buAutoNum type="arabicPeriod"/>
            </a:pPr>
            <a:r>
              <a:rPr lang="en-IN" dirty="0">
                <a:latin typeface="Montserrat" panose="00000500000000000000" pitchFamily="2" charset="0"/>
              </a:rPr>
              <a:t>Python ( for implementing the system)</a:t>
            </a:r>
          </a:p>
          <a:p>
            <a:pPr marL="342900" indent="-342900">
              <a:buAutoNum type="arabicPeriod"/>
            </a:pPr>
            <a:r>
              <a:rPr lang="en-IN" dirty="0" err="1">
                <a:latin typeface="Montserrat" panose="00000500000000000000" pitchFamily="2" charset="0"/>
              </a:rPr>
              <a:t>Streamlit</a:t>
            </a:r>
            <a:r>
              <a:rPr lang="en-IN" dirty="0">
                <a:latin typeface="Montserrat" panose="00000500000000000000" pitchFamily="2" charset="0"/>
              </a:rPr>
              <a:t>( for creating the </a:t>
            </a:r>
            <a:r>
              <a:rPr lang="en-IN" dirty="0" err="1">
                <a:latin typeface="Montserrat" panose="00000500000000000000" pitchFamily="2" charset="0"/>
              </a:rPr>
              <a:t>propsed</a:t>
            </a:r>
            <a:r>
              <a:rPr lang="en-IN" dirty="0">
                <a:latin typeface="Montserrat" panose="00000500000000000000" pitchFamily="2" charset="0"/>
              </a:rPr>
              <a:t> interface)</a:t>
            </a:r>
          </a:p>
        </p:txBody>
      </p:sp>
      <p:pic>
        <p:nvPicPr>
          <p:cNvPr id="8" name="Graphic 7" descr="Laptop with phone and calculator">
            <a:extLst>
              <a:ext uri="{FF2B5EF4-FFF2-40B4-BE49-F238E27FC236}">
                <a16:creationId xmlns:a16="http://schemas.microsoft.com/office/drawing/2014/main" id="{1C0E507C-25E9-9180-3707-DA3BC7C31C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4306" y="158346"/>
            <a:ext cx="4521261" cy="45212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05</a:t>
            </a:r>
            <a:endParaRPr/>
          </a:p>
        </p:txBody>
      </p:sp>
      <p:sp>
        <p:nvSpPr>
          <p:cNvPr id="403" name="Google Shape;403;p43"/>
          <p:cNvSpPr txBox="1">
            <a:spLocks noGrp="1"/>
          </p:cNvSpPr>
          <p:nvPr>
            <p:ph type="title"/>
          </p:nvPr>
        </p:nvSpPr>
        <p:spPr>
          <a:xfrm>
            <a:off x="4766925" y="2931900"/>
            <a:ext cx="41607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IN"/>
              <a:t>Upcomings</a:t>
            </a:r>
            <a:endParaRPr/>
          </a:p>
        </p:txBody>
      </p:sp>
      <p:pic>
        <p:nvPicPr>
          <p:cNvPr id="404" name="Google Shape;404;p43"/>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extLst>
      <p:ext uri="{BB962C8B-B14F-4D97-AF65-F5344CB8AC3E}">
        <p14:creationId xmlns:p14="http://schemas.microsoft.com/office/powerpoint/2010/main" val="9938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6"/>
          <p:cNvSpPr/>
          <p:nvPr/>
        </p:nvSpPr>
        <p:spPr>
          <a:xfrm flipH="1">
            <a:off x="375825" y="1369050"/>
            <a:ext cx="3022500" cy="176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6"/>
          <p:cNvSpPr txBox="1">
            <a:spLocks noGrp="1"/>
          </p:cNvSpPr>
          <p:nvPr>
            <p:ph type="title"/>
          </p:nvPr>
        </p:nvSpPr>
        <p:spPr>
          <a:xfrm>
            <a:off x="610275" y="1964100"/>
            <a:ext cx="2553600" cy="5730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2600"/>
              <a:buNone/>
            </a:pPr>
            <a:r>
              <a:rPr lang="en" dirty="0">
                <a:solidFill>
                  <a:schemeClr val="lt2"/>
                </a:solidFill>
                <a:latin typeface="Century Gothic" panose="020B0502020202020204" pitchFamily="34" charset="0"/>
              </a:rPr>
              <a:t>Plans</a:t>
            </a:r>
            <a:endParaRPr dirty="0">
              <a:solidFill>
                <a:schemeClr val="lt1"/>
              </a:solidFill>
              <a:latin typeface="Century Gothic" panose="020B0502020202020204" pitchFamily="34" charset="0"/>
            </a:endParaRPr>
          </a:p>
        </p:txBody>
      </p:sp>
      <p:sp>
        <p:nvSpPr>
          <p:cNvPr id="424" name="Google Shape;424;p46"/>
          <p:cNvSpPr txBox="1">
            <a:spLocks noGrp="1"/>
          </p:cNvSpPr>
          <p:nvPr>
            <p:ph type="body" idx="4294967295"/>
          </p:nvPr>
        </p:nvSpPr>
        <p:spPr>
          <a:xfrm>
            <a:off x="4040766" y="633937"/>
            <a:ext cx="4660502" cy="4533347"/>
          </a:xfrm>
          <a:prstGeom prst="rect">
            <a:avLst/>
          </a:prstGeom>
          <a:noFill/>
          <a:ln>
            <a:noFill/>
          </a:ln>
        </p:spPr>
        <p:txBody>
          <a:bodyPr spcFirstLastPara="1" wrap="square" lIns="91425" tIns="91425" rIns="91425" bIns="91425" anchor="t" anchorCtr="0">
            <a:noAutofit/>
          </a:bodyPr>
          <a:lstStyle/>
          <a:p>
            <a:pPr marL="914400" indent="-311150">
              <a:lnSpc>
                <a:spcPct val="115000"/>
              </a:lnSpc>
              <a:buClr>
                <a:schemeClr val="dk2"/>
              </a:buClr>
              <a:buSzPts val="1300"/>
              <a:buFont typeface="Montserrat"/>
              <a:buChar char="●"/>
            </a:pPr>
            <a:r>
              <a:rPr lang="en" sz="1300" dirty="0">
                <a:ea typeface="Century Gothic"/>
                <a:cs typeface="Century Gothic"/>
              </a:rPr>
              <a:t>Analysis of the chosen method and making it much more accurate than pre-existing similar works done in this field.</a:t>
            </a:r>
          </a:p>
          <a:p>
            <a:pPr marL="603250" indent="0">
              <a:lnSpc>
                <a:spcPct val="115000"/>
              </a:lnSpc>
              <a:buClr>
                <a:schemeClr val="dk2"/>
              </a:buClr>
              <a:buSzPts val="1300"/>
              <a:buNone/>
            </a:pPr>
            <a:endParaRPr lang="en" sz="1300" dirty="0">
              <a:ea typeface="Century Gothic"/>
              <a:cs typeface="Century Gothic"/>
            </a:endParaRPr>
          </a:p>
          <a:p>
            <a:pPr marL="914400" indent="-311150">
              <a:lnSpc>
                <a:spcPct val="115000"/>
              </a:lnSpc>
              <a:buClr>
                <a:schemeClr val="dk2"/>
              </a:buClr>
              <a:buSzPts val="1300"/>
              <a:buFont typeface="Montserrat"/>
              <a:buChar char="●"/>
            </a:pPr>
            <a:r>
              <a:rPr lang="en" sz="1300" dirty="0">
                <a:ea typeface="Century Gothic"/>
                <a:cs typeface="Century Gothic"/>
              </a:rPr>
              <a:t>Working on the latency and smoothness of interaction via hand gestures.</a:t>
            </a:r>
          </a:p>
          <a:p>
            <a:pPr marL="914400" indent="-311150">
              <a:lnSpc>
                <a:spcPct val="115000"/>
              </a:lnSpc>
              <a:buClr>
                <a:schemeClr val="dk2"/>
              </a:buClr>
              <a:buSzPts val="1300"/>
              <a:buFont typeface="Montserrat"/>
              <a:buChar char="●"/>
            </a:pPr>
            <a:endParaRPr lang="en" sz="1300" dirty="0">
              <a:ea typeface="Century Gothic"/>
              <a:cs typeface="Century Gothic"/>
            </a:endParaRPr>
          </a:p>
          <a:p>
            <a:pPr marL="914400" indent="-311150">
              <a:lnSpc>
                <a:spcPct val="115000"/>
              </a:lnSpc>
              <a:buClr>
                <a:schemeClr val="dk2"/>
              </a:buClr>
              <a:buSzPts val="1300"/>
              <a:buFont typeface="Montserrat"/>
              <a:buChar char="●"/>
            </a:pPr>
            <a:r>
              <a:rPr lang="en" sz="1300" dirty="0">
                <a:ea typeface="Century Gothic"/>
                <a:cs typeface="Century Gothic"/>
              </a:rPr>
              <a:t>A simple to use,Interactive and Effective </a:t>
            </a:r>
            <a:r>
              <a:rPr lang="en-US" sz="1300" dirty="0">
                <a:ea typeface="Century Gothic"/>
                <a:cs typeface="Century Gothic"/>
              </a:rPr>
              <a:t>Interface implementation for the same.</a:t>
            </a:r>
          </a:p>
          <a:p>
            <a:pPr marL="914400" indent="-311150">
              <a:lnSpc>
                <a:spcPct val="115000"/>
              </a:lnSpc>
              <a:buClr>
                <a:schemeClr val="dk2"/>
              </a:buClr>
              <a:buSzPts val="1300"/>
              <a:buFont typeface="Montserrat"/>
              <a:buChar char="●"/>
            </a:pPr>
            <a:endParaRPr lang="en-US" sz="1300" dirty="0">
              <a:ea typeface="Century Gothic"/>
              <a:cs typeface="Century Gothic"/>
            </a:endParaRPr>
          </a:p>
          <a:p>
            <a:pPr marL="914400" indent="-311150">
              <a:lnSpc>
                <a:spcPct val="115000"/>
              </a:lnSpc>
              <a:buClr>
                <a:schemeClr val="dk2"/>
              </a:buClr>
              <a:buSzPts val="1300"/>
              <a:buFont typeface="Montserrat"/>
              <a:buChar char="●"/>
            </a:pPr>
            <a:r>
              <a:rPr lang="en-US" sz="1300" dirty="0">
                <a:ea typeface="Century Gothic"/>
                <a:cs typeface="Century Gothic"/>
              </a:rPr>
              <a:t>Overall, the project is supposed to be implemented in a way that it shows the potential of using hand gestures as an input method for computer systems, and I hope to show the proposed system in working manner.</a:t>
            </a:r>
            <a:endParaRPr lang="en" sz="1300" dirty="0">
              <a:ea typeface="Century Gothic"/>
              <a:cs typeface="Century Gothic"/>
            </a:endParaRPr>
          </a:p>
          <a:p>
            <a:pPr marL="914400" indent="-311150">
              <a:lnSpc>
                <a:spcPct val="115000"/>
              </a:lnSpc>
              <a:buClr>
                <a:schemeClr val="dk2"/>
              </a:buClr>
              <a:buSzPts val="1300"/>
              <a:buFont typeface="Montserrat"/>
              <a:buChar char="●"/>
            </a:pPr>
            <a:endParaRPr lang="en" sz="1300" dirty="0">
              <a:ea typeface="Century Gothic"/>
              <a:cs typeface="Century Gothic"/>
            </a:endParaRPr>
          </a:p>
        </p:txBody>
      </p:sp>
      <p:pic>
        <p:nvPicPr>
          <p:cNvPr id="3" name="Graphic 2" descr="A robot with a raised arm">
            <a:extLst>
              <a:ext uri="{FF2B5EF4-FFF2-40B4-BE49-F238E27FC236}">
                <a16:creationId xmlns:a16="http://schemas.microsoft.com/office/drawing/2014/main" id="{B4838198-BFAB-0AAD-203F-C6E375D215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6757" y="2317507"/>
            <a:ext cx="2571750" cy="2571750"/>
          </a:xfrm>
          <a:prstGeom prst="rect">
            <a:avLst/>
          </a:prstGeom>
        </p:spPr>
      </p:pic>
    </p:spTree>
    <p:extLst>
      <p:ext uri="{BB962C8B-B14F-4D97-AF65-F5344CB8AC3E}">
        <p14:creationId xmlns:p14="http://schemas.microsoft.com/office/powerpoint/2010/main" val="103823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06</a:t>
            </a:r>
            <a:endParaRPr/>
          </a:p>
        </p:txBody>
      </p:sp>
      <p:sp>
        <p:nvSpPr>
          <p:cNvPr id="416" name="Google Shape;416;p45"/>
          <p:cNvSpPr txBox="1">
            <a:spLocks noGrp="1"/>
          </p:cNvSpPr>
          <p:nvPr>
            <p:ph type="title"/>
          </p:nvPr>
        </p:nvSpPr>
        <p:spPr>
          <a:xfrm>
            <a:off x="4766925" y="2931900"/>
            <a:ext cx="41607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Conclusion</a:t>
            </a:r>
            <a:br>
              <a:rPr lang="en"/>
            </a:br>
            <a:r>
              <a:rPr lang="en"/>
              <a:t>&amp; References</a:t>
            </a:r>
            <a:endParaRPr/>
          </a:p>
        </p:txBody>
      </p:sp>
      <p:pic>
        <p:nvPicPr>
          <p:cNvPr id="417" name="Google Shape;417;p45"/>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6"/>
          <p:cNvSpPr/>
          <p:nvPr/>
        </p:nvSpPr>
        <p:spPr>
          <a:xfrm flipH="1">
            <a:off x="375825" y="1369050"/>
            <a:ext cx="3022500" cy="176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6"/>
          <p:cNvSpPr txBox="1">
            <a:spLocks noGrp="1"/>
          </p:cNvSpPr>
          <p:nvPr>
            <p:ph type="title"/>
          </p:nvPr>
        </p:nvSpPr>
        <p:spPr>
          <a:xfrm>
            <a:off x="610275" y="1964100"/>
            <a:ext cx="2553600" cy="5730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2600"/>
              <a:buNone/>
            </a:pPr>
            <a:r>
              <a:rPr lang="en">
                <a:solidFill>
                  <a:schemeClr val="lt2"/>
                </a:solidFill>
              </a:rPr>
              <a:t>Conclusion</a:t>
            </a:r>
            <a:endParaRPr>
              <a:solidFill>
                <a:schemeClr val="lt1"/>
              </a:solidFill>
            </a:endParaRPr>
          </a:p>
        </p:txBody>
      </p:sp>
      <p:sp>
        <p:nvSpPr>
          <p:cNvPr id="424" name="Google Shape;424;p46"/>
          <p:cNvSpPr txBox="1">
            <a:spLocks noGrp="1"/>
          </p:cNvSpPr>
          <p:nvPr>
            <p:ph type="body" idx="4294967295"/>
          </p:nvPr>
        </p:nvSpPr>
        <p:spPr>
          <a:xfrm>
            <a:off x="3163875" y="576384"/>
            <a:ext cx="5741632" cy="3990732"/>
          </a:xfrm>
          <a:prstGeom prst="rect">
            <a:avLst/>
          </a:prstGeom>
          <a:noFill/>
          <a:ln>
            <a:noFill/>
          </a:ln>
        </p:spPr>
        <p:txBody>
          <a:bodyPr spcFirstLastPara="1" wrap="square" lIns="91425" tIns="91425" rIns="91425" bIns="91425" anchor="t" anchorCtr="0">
            <a:noAutofit/>
          </a:bodyPr>
          <a:lstStyle/>
          <a:p>
            <a:pPr marL="914400" indent="-311150">
              <a:lnSpc>
                <a:spcPct val="115000"/>
              </a:lnSpc>
              <a:buClr>
                <a:schemeClr val="dk2"/>
              </a:buClr>
              <a:buSzPts val="1300"/>
              <a:buFont typeface="Montserrat"/>
              <a:buChar char="●"/>
            </a:pPr>
            <a:endParaRPr lang="en" sz="1300" dirty="0">
              <a:ea typeface="Century Gothic"/>
              <a:cs typeface="Century Gothic"/>
            </a:endParaRPr>
          </a:p>
          <a:p>
            <a:pPr marL="914400" indent="-311150">
              <a:lnSpc>
                <a:spcPct val="115000"/>
              </a:lnSpc>
              <a:buClr>
                <a:schemeClr val="dk2"/>
              </a:buClr>
              <a:buSzPts val="1300"/>
              <a:buFont typeface="Montserrat"/>
              <a:buChar char="●"/>
            </a:pPr>
            <a:endParaRPr lang="en" sz="1300" dirty="0">
              <a:ea typeface="Century Gothic"/>
              <a:cs typeface="Century Gothic"/>
            </a:endParaRPr>
          </a:p>
          <a:p>
            <a:pPr marL="914400" indent="-311150">
              <a:lnSpc>
                <a:spcPct val="115000"/>
              </a:lnSpc>
              <a:buClr>
                <a:schemeClr val="dk2"/>
              </a:buClr>
              <a:buSzPts val="1300"/>
              <a:buFont typeface="Montserrat"/>
              <a:buChar char="●"/>
            </a:pPr>
            <a:r>
              <a:rPr lang="en" sz="1300" dirty="0">
                <a:ea typeface="Century Gothic"/>
                <a:cs typeface="Century Gothic"/>
              </a:rPr>
              <a:t>Multiple Research papers were studied in order to drive the best possible method to be implemented.</a:t>
            </a:r>
          </a:p>
          <a:p>
            <a:pPr marL="603250" indent="0">
              <a:lnSpc>
                <a:spcPct val="115000"/>
              </a:lnSpc>
              <a:buClr>
                <a:schemeClr val="dk2"/>
              </a:buClr>
              <a:buSzPts val="1300"/>
              <a:buNone/>
            </a:pPr>
            <a:endParaRPr lang="en-US" sz="1300" dirty="0">
              <a:ea typeface="Century Gothic"/>
              <a:cs typeface="Century Gothic"/>
            </a:endParaRPr>
          </a:p>
          <a:p>
            <a:pPr marL="914400" indent="-311150">
              <a:lnSpc>
                <a:spcPct val="115000"/>
              </a:lnSpc>
              <a:buClr>
                <a:schemeClr val="dk2"/>
              </a:buClr>
              <a:buSzPts val="1300"/>
              <a:buFont typeface="Montserrat"/>
              <a:buChar char="●"/>
            </a:pPr>
            <a:r>
              <a:rPr lang="en-US" sz="1300" dirty="0">
                <a:ea typeface="Century Gothic"/>
                <a:cs typeface="Century Gothic"/>
              </a:rPr>
              <a:t>Overall, creating a virtual mouse using hand gestures requires careful consideration of the user's needs and capabilities, as well as the technical requirements for capturing, recognizing, and mapping hand gestures to mouse actions. </a:t>
            </a:r>
          </a:p>
          <a:p>
            <a:pPr marL="914400" indent="-311150">
              <a:lnSpc>
                <a:spcPct val="115000"/>
              </a:lnSpc>
              <a:buClr>
                <a:schemeClr val="dk2"/>
              </a:buClr>
              <a:buSzPts val="1300"/>
              <a:buFont typeface="Montserrat"/>
              <a:buChar char="●"/>
            </a:pPr>
            <a:r>
              <a:rPr lang="en-US" sz="1300" dirty="0">
                <a:ea typeface="Century Gothic"/>
                <a:cs typeface="Century Gothic"/>
              </a:rPr>
              <a:t>With careful planning and development, a gesture-based virtual mouse could provide a more natural and intuitive way for users to interact with their computers.</a:t>
            </a:r>
          </a:p>
          <a:p>
            <a:pPr marL="914400" indent="-311150">
              <a:lnSpc>
                <a:spcPct val="115000"/>
              </a:lnSpc>
              <a:buClr>
                <a:schemeClr val="dk2"/>
              </a:buClr>
              <a:buSzPts val="1300"/>
              <a:buFont typeface="Montserrat"/>
              <a:buChar char="●"/>
            </a:pPr>
            <a:endParaRPr lang="en" sz="1300" dirty="0">
              <a:ea typeface="Century Gothic"/>
              <a:cs typeface="Century Gothic"/>
            </a:endParaRPr>
          </a:p>
          <a:p>
            <a:pPr marL="914400" indent="-311150">
              <a:lnSpc>
                <a:spcPct val="115000"/>
              </a:lnSpc>
              <a:buClr>
                <a:schemeClr val="dk2"/>
              </a:buClr>
              <a:buSzPts val="1300"/>
              <a:buFont typeface="Montserrat"/>
              <a:buChar char="●"/>
            </a:pPr>
            <a:endParaRPr lang="en" sz="1300" dirty="0">
              <a:ea typeface="Century Gothic"/>
              <a:cs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idx="4294967295"/>
          </p:nvPr>
        </p:nvSpPr>
        <p:spPr>
          <a:xfrm>
            <a:off x="534421" y="206902"/>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Refer</a:t>
            </a:r>
            <a:r>
              <a:rPr lang="en">
                <a:solidFill>
                  <a:schemeClr val="dk2"/>
                </a:solidFill>
              </a:rPr>
              <a:t>ences</a:t>
            </a:r>
            <a:endParaRPr>
              <a:solidFill>
                <a:schemeClr val="accent6"/>
              </a:solidFill>
            </a:endParaRPr>
          </a:p>
        </p:txBody>
      </p:sp>
      <p:sp>
        <p:nvSpPr>
          <p:cNvPr id="437" name="Google Shape;437;p48"/>
          <p:cNvSpPr/>
          <p:nvPr/>
        </p:nvSpPr>
        <p:spPr>
          <a:xfrm>
            <a:off x="693640" y="897190"/>
            <a:ext cx="7741852" cy="378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sng" strike="noStrike" cap="none" dirty="0">
              <a:solidFill>
                <a:schemeClr val="dk1"/>
              </a:solidFill>
              <a:latin typeface="Century Gothic"/>
              <a:ea typeface="Century Gothic"/>
              <a:cs typeface="Century Gothic"/>
              <a:sym typeface="Century Gothic"/>
            </a:endParaRPr>
          </a:p>
          <a:p>
            <a:r>
              <a:rPr lang="en-IN" sz="1100" dirty="0">
                <a:solidFill>
                  <a:schemeClr val="bg2"/>
                </a:solidFill>
                <a:latin typeface="Montserrat" panose="00000500000000000000" pitchFamily="2" charset="0"/>
                <a:ea typeface="Century Gothic"/>
              </a:rPr>
              <a:t>[1] </a:t>
            </a:r>
            <a:r>
              <a:rPr lang="en-IN" sz="1100" dirty="0" err="1">
                <a:solidFill>
                  <a:schemeClr val="bg2"/>
                </a:solidFill>
                <a:latin typeface="Montserrat" panose="00000500000000000000" pitchFamily="2" charset="0"/>
                <a:ea typeface="Century Gothic"/>
              </a:rPr>
              <a:t>Vantukal</a:t>
            </a:r>
            <a:r>
              <a:rPr lang="en-IN" sz="1100" dirty="0">
                <a:solidFill>
                  <a:schemeClr val="bg2"/>
                </a:solidFill>
                <a:latin typeface="Montserrat" panose="00000500000000000000" pitchFamily="2" charset="0"/>
                <a:ea typeface="Century Gothic"/>
              </a:rPr>
              <a:t> Reddy, </a:t>
            </a:r>
            <a:r>
              <a:rPr lang="en-IN" sz="1100" dirty="0" err="1">
                <a:solidFill>
                  <a:schemeClr val="bg2"/>
                </a:solidFill>
                <a:latin typeface="Montserrat" panose="00000500000000000000" pitchFamily="2" charset="0"/>
                <a:ea typeface="Century Gothic"/>
              </a:rPr>
              <a:t>Thumma</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Dhyanchand</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Galla</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VamsiKrishna,Satish</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Maheshwaram</a:t>
            </a:r>
            <a:r>
              <a:rPr lang="en-IN" sz="1100" dirty="0">
                <a:solidFill>
                  <a:schemeClr val="bg2"/>
                </a:solidFill>
                <a:latin typeface="Montserrat" panose="00000500000000000000" pitchFamily="2" charset="0"/>
                <a:ea typeface="Century Gothic"/>
              </a:rPr>
              <a:t> "Virtual Mouse Control Using </a:t>
            </a:r>
            <a:r>
              <a:rPr lang="en-IN" sz="1100" dirty="0" err="1">
                <a:solidFill>
                  <a:schemeClr val="bg2"/>
                </a:solidFill>
                <a:latin typeface="Montserrat" panose="00000500000000000000" pitchFamily="2" charset="0"/>
                <a:ea typeface="Century Gothic"/>
              </a:rPr>
              <a:t>Colored</a:t>
            </a:r>
            <a:r>
              <a:rPr lang="en-IN" sz="1100" dirty="0">
                <a:solidFill>
                  <a:schemeClr val="bg2"/>
                </a:solidFill>
                <a:latin typeface="Montserrat" panose="00000500000000000000" pitchFamily="2" charset="0"/>
                <a:ea typeface="Century Gothic"/>
              </a:rPr>
              <a:t> Fingertips and Hand Gesture Recognition", 11-12 Sep 2020 </a:t>
            </a:r>
          </a:p>
          <a:p>
            <a:r>
              <a:rPr lang="en-IN" sz="1100" dirty="0">
                <a:solidFill>
                  <a:schemeClr val="bg2"/>
                </a:solidFill>
                <a:latin typeface="Montserrat" panose="00000500000000000000" pitchFamily="2" charset="0"/>
                <a:ea typeface="Century Gothic"/>
                <a:hlinkClick r:id="rId3"/>
              </a:rPr>
              <a:t>https://ieeexplore.ieee.org/document/9242677</a:t>
            </a:r>
            <a:endParaRPr lang="en-IN" sz="1100" dirty="0">
              <a:solidFill>
                <a:schemeClr val="bg2"/>
              </a:solidFill>
              <a:latin typeface="Montserrat" panose="00000500000000000000" pitchFamily="2" charset="0"/>
              <a:ea typeface="Century Gothic"/>
            </a:endParaRPr>
          </a:p>
          <a:p>
            <a:endParaRPr lang="en-IN" sz="1100" dirty="0">
              <a:solidFill>
                <a:schemeClr val="bg2"/>
              </a:solidFill>
              <a:latin typeface="Montserrat" panose="00000500000000000000" pitchFamily="2" charset="0"/>
              <a:ea typeface="Century Gothic"/>
            </a:endParaRPr>
          </a:p>
          <a:p>
            <a:r>
              <a:rPr lang="en-IN" sz="1100" dirty="0">
                <a:solidFill>
                  <a:schemeClr val="bg2"/>
                </a:solidFill>
                <a:latin typeface="Montserrat" panose="00000500000000000000" pitchFamily="2" charset="0"/>
                <a:ea typeface="Century Gothic"/>
              </a:rPr>
              <a:t>[2] Sakshi </a:t>
            </a:r>
            <a:r>
              <a:rPr lang="en-IN" sz="1100" dirty="0" err="1">
                <a:solidFill>
                  <a:schemeClr val="bg2"/>
                </a:solidFill>
                <a:latin typeface="Montserrat" panose="00000500000000000000" pitchFamily="2" charset="0"/>
                <a:ea typeface="Century Gothic"/>
              </a:rPr>
              <a:t>Thorat</a:t>
            </a:r>
            <a:r>
              <a:rPr lang="en-IN" sz="1100" dirty="0">
                <a:solidFill>
                  <a:schemeClr val="bg2"/>
                </a:solidFill>
                <a:latin typeface="Montserrat" panose="00000500000000000000" pitchFamily="2" charset="0"/>
                <a:ea typeface="Century Gothic"/>
              </a:rPr>
              <a:t>, Sakshi </a:t>
            </a:r>
            <a:r>
              <a:rPr lang="en-IN" sz="1100" dirty="0" err="1">
                <a:solidFill>
                  <a:schemeClr val="bg2"/>
                </a:solidFill>
                <a:latin typeface="Montserrat" panose="00000500000000000000" pitchFamily="2" charset="0"/>
                <a:ea typeface="Century Gothic"/>
              </a:rPr>
              <a:t>Wakade</a:t>
            </a:r>
            <a:r>
              <a:rPr lang="en-IN" sz="1100" dirty="0">
                <a:solidFill>
                  <a:schemeClr val="bg2"/>
                </a:solidFill>
                <a:latin typeface="Montserrat" panose="00000500000000000000" pitchFamily="2" charset="0"/>
                <a:ea typeface="Century Gothic"/>
              </a:rPr>
              <a:t>, Sushant </a:t>
            </a:r>
            <a:r>
              <a:rPr lang="en-IN" sz="1100" dirty="0" err="1">
                <a:solidFill>
                  <a:schemeClr val="bg2"/>
                </a:solidFill>
                <a:latin typeface="Montserrat" panose="00000500000000000000" pitchFamily="2" charset="0"/>
                <a:ea typeface="Century Gothic"/>
              </a:rPr>
              <a:t>Jogdand</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Yashraj</a:t>
            </a:r>
            <a:r>
              <a:rPr lang="en-IN" sz="1100" dirty="0">
                <a:solidFill>
                  <a:schemeClr val="bg2"/>
                </a:solidFill>
                <a:latin typeface="Montserrat" panose="00000500000000000000" pitchFamily="2" charset="0"/>
                <a:ea typeface="Century Gothic"/>
              </a:rPr>
              <a:t> Chavan, Prof. Neha </a:t>
            </a:r>
            <a:r>
              <a:rPr lang="en-IN" sz="1100" dirty="0" err="1">
                <a:solidFill>
                  <a:schemeClr val="bg2"/>
                </a:solidFill>
                <a:latin typeface="Montserrat" panose="00000500000000000000" pitchFamily="2" charset="0"/>
                <a:ea typeface="Century Gothic"/>
              </a:rPr>
              <a:t>Chaube</a:t>
            </a:r>
            <a:r>
              <a:rPr lang="en-IN" sz="1100" dirty="0">
                <a:solidFill>
                  <a:schemeClr val="bg2"/>
                </a:solidFill>
                <a:latin typeface="Montserrat" panose="00000500000000000000" pitchFamily="2" charset="0"/>
                <a:ea typeface="Century Gothic"/>
              </a:rPr>
              <a:t>, “</a:t>
            </a:r>
            <a:r>
              <a:rPr lang="en-US" sz="1100" dirty="0">
                <a:solidFill>
                  <a:schemeClr val="bg2"/>
                </a:solidFill>
                <a:latin typeface="Montserrat" panose="00000500000000000000" pitchFamily="2" charset="0"/>
                <a:ea typeface="Century Gothic"/>
              </a:rPr>
              <a:t>HCI Based Virtual Controlling System”</a:t>
            </a:r>
            <a:r>
              <a:rPr lang="en-IN" sz="1100" dirty="0">
                <a:solidFill>
                  <a:schemeClr val="bg2"/>
                </a:solidFill>
                <a:latin typeface="Montserrat" panose="00000500000000000000" pitchFamily="2" charset="0"/>
                <a:ea typeface="Century Gothic"/>
              </a:rPr>
              <a:t>,2022 </a:t>
            </a:r>
          </a:p>
          <a:p>
            <a:r>
              <a:rPr lang="en-IN" sz="1100" dirty="0">
                <a:solidFill>
                  <a:schemeClr val="bg2"/>
                </a:solidFill>
                <a:latin typeface="Montserrat" panose="00000500000000000000" pitchFamily="2" charset="0"/>
                <a:ea typeface="Century Gothic"/>
                <a:hlinkClick r:id="rId4"/>
              </a:rPr>
              <a:t>https://doi.org/10.22214/ijraset.2022.43645</a:t>
            </a:r>
            <a:endParaRPr lang="en-IN" sz="1100" dirty="0">
              <a:solidFill>
                <a:schemeClr val="bg2"/>
              </a:solidFill>
              <a:latin typeface="Montserrat" panose="00000500000000000000" pitchFamily="2" charset="0"/>
              <a:ea typeface="Century Gothic"/>
            </a:endParaRPr>
          </a:p>
          <a:p>
            <a:r>
              <a:rPr lang="en-IN" sz="1100" dirty="0">
                <a:solidFill>
                  <a:schemeClr val="bg2"/>
                </a:solidFill>
                <a:latin typeface="Montserrat" panose="00000500000000000000" pitchFamily="2" charset="0"/>
                <a:ea typeface="Century Gothic"/>
              </a:rPr>
              <a:t> </a:t>
            </a:r>
          </a:p>
          <a:p>
            <a:r>
              <a:rPr lang="en-IN" sz="1100" dirty="0">
                <a:solidFill>
                  <a:schemeClr val="bg2"/>
                </a:solidFill>
                <a:latin typeface="Montserrat" panose="00000500000000000000" pitchFamily="2" charset="0"/>
                <a:ea typeface="Century Gothic"/>
              </a:rPr>
              <a:t>[3] </a:t>
            </a:r>
            <a:r>
              <a:rPr lang="en-IN" sz="1100" dirty="0" err="1">
                <a:solidFill>
                  <a:schemeClr val="bg2"/>
                </a:solidFill>
                <a:latin typeface="Montserrat" panose="00000500000000000000" pitchFamily="2" charset="0"/>
                <a:ea typeface="Century Gothic"/>
              </a:rPr>
              <a:t>Sherin</a:t>
            </a:r>
            <a:r>
              <a:rPr lang="en-IN" sz="1100" dirty="0">
                <a:solidFill>
                  <a:schemeClr val="bg2"/>
                </a:solidFill>
                <a:latin typeface="Montserrat" panose="00000500000000000000" pitchFamily="2" charset="0"/>
                <a:ea typeface="Century Gothic"/>
              </a:rPr>
              <a:t> Mohammed, V H </a:t>
            </a:r>
            <a:r>
              <a:rPr lang="en-IN" sz="1100" dirty="0" err="1">
                <a:solidFill>
                  <a:schemeClr val="bg2"/>
                </a:solidFill>
                <a:latin typeface="Montserrat" panose="00000500000000000000" pitchFamily="2" charset="0"/>
                <a:ea typeface="Century Gothic"/>
              </a:rPr>
              <a:t>preetha</a:t>
            </a:r>
            <a:r>
              <a:rPr lang="en-IN" sz="1100" dirty="0">
                <a:solidFill>
                  <a:schemeClr val="bg2"/>
                </a:solidFill>
                <a:latin typeface="Montserrat" panose="00000500000000000000" pitchFamily="2" charset="0"/>
                <a:ea typeface="Century Gothic"/>
              </a:rPr>
              <a:t> "Hand Gesture - Virtual Mouse For Human Computer Interaction "2018</a:t>
            </a:r>
          </a:p>
          <a:p>
            <a:r>
              <a:rPr lang="en-IN" sz="1100" dirty="0">
                <a:solidFill>
                  <a:schemeClr val="bg2"/>
                </a:solidFill>
                <a:latin typeface="Montserrat" panose="00000500000000000000" pitchFamily="2" charset="0"/>
                <a:ea typeface="Century Gothic"/>
                <a:hlinkClick r:id="rId5"/>
              </a:rPr>
              <a:t>https://ieeexplore.ieee.org/abstract/document/8748401/authors</a:t>
            </a:r>
            <a:endParaRPr lang="en-IN" sz="1100" dirty="0">
              <a:solidFill>
                <a:schemeClr val="bg2"/>
              </a:solidFill>
              <a:latin typeface="Montserrat" panose="00000500000000000000" pitchFamily="2" charset="0"/>
              <a:ea typeface="Century Gothic"/>
            </a:endParaRPr>
          </a:p>
          <a:p>
            <a:endParaRPr lang="en-IN" sz="1100" dirty="0">
              <a:solidFill>
                <a:schemeClr val="bg2"/>
              </a:solidFill>
              <a:latin typeface="Montserrat" panose="00000500000000000000" pitchFamily="2" charset="0"/>
              <a:ea typeface="Century Gothic"/>
            </a:endParaRPr>
          </a:p>
          <a:p>
            <a:r>
              <a:rPr lang="en-IN" sz="1100" dirty="0">
                <a:solidFill>
                  <a:schemeClr val="bg2"/>
                </a:solidFill>
                <a:latin typeface="Montserrat" panose="00000500000000000000" pitchFamily="2" charset="0"/>
                <a:ea typeface="Century Gothic"/>
              </a:rPr>
              <a:t>[4] Ashish </a:t>
            </a:r>
            <a:r>
              <a:rPr lang="en-IN" sz="1100" dirty="0" err="1">
                <a:solidFill>
                  <a:schemeClr val="bg2"/>
                </a:solidFill>
                <a:latin typeface="Montserrat" panose="00000500000000000000" pitchFamily="2" charset="0"/>
                <a:ea typeface="Century Gothic"/>
              </a:rPr>
              <a:t>Mhetar</a:t>
            </a:r>
            <a:r>
              <a:rPr lang="en-IN" sz="1100" dirty="0">
                <a:solidFill>
                  <a:schemeClr val="bg2"/>
                </a:solidFill>
                <a:latin typeface="Montserrat" panose="00000500000000000000" pitchFamily="2" charset="0"/>
                <a:ea typeface="Century Gothic"/>
              </a:rPr>
              <a:t> B K </a:t>
            </a:r>
            <a:r>
              <a:rPr lang="en-IN" sz="1100" dirty="0" err="1">
                <a:solidFill>
                  <a:schemeClr val="bg2"/>
                </a:solidFill>
                <a:latin typeface="Montserrat" panose="00000500000000000000" pitchFamily="2" charset="0"/>
                <a:ea typeface="Century Gothic"/>
              </a:rPr>
              <a:t>Srioop</a:t>
            </a:r>
            <a:r>
              <a:rPr lang="en-IN" sz="1100" dirty="0">
                <a:solidFill>
                  <a:schemeClr val="bg2"/>
                </a:solidFill>
                <a:latin typeface="Montserrat" panose="00000500000000000000" pitchFamily="2" charset="0"/>
                <a:ea typeface="Century Gothic"/>
              </a:rPr>
              <a:t> Kavya </a:t>
            </a:r>
            <a:r>
              <a:rPr lang="en-IN" sz="1100" dirty="0" err="1">
                <a:solidFill>
                  <a:schemeClr val="bg2"/>
                </a:solidFill>
                <a:latin typeface="Montserrat" panose="00000500000000000000" pitchFamily="2" charset="0"/>
                <a:ea typeface="Century Gothic"/>
              </a:rPr>
              <a:t>AGS,Ramanath</a:t>
            </a:r>
            <a:r>
              <a:rPr lang="en-IN" sz="1100" dirty="0">
                <a:solidFill>
                  <a:schemeClr val="bg2"/>
                </a:solidFill>
                <a:latin typeface="Montserrat" panose="00000500000000000000" pitchFamily="2" charset="0"/>
                <a:ea typeface="Century Gothic"/>
              </a:rPr>
              <a:t> Nayak, Ravikumar </a:t>
            </a:r>
            <a:r>
              <a:rPr lang="en-IN" sz="1100" dirty="0" err="1">
                <a:solidFill>
                  <a:schemeClr val="bg2"/>
                </a:solidFill>
                <a:latin typeface="Montserrat" panose="00000500000000000000" pitchFamily="2" charset="0"/>
                <a:ea typeface="Century Gothic"/>
              </a:rPr>
              <a:t>Javali,Suma</a:t>
            </a:r>
            <a:r>
              <a:rPr lang="en-IN" sz="1100" dirty="0">
                <a:solidFill>
                  <a:schemeClr val="bg2"/>
                </a:solidFill>
                <a:latin typeface="Montserrat" panose="00000500000000000000" pitchFamily="2" charset="0"/>
                <a:ea typeface="Century Gothic"/>
              </a:rPr>
              <a:t> K V "Virtual Mouse" 12th March 2015 </a:t>
            </a:r>
          </a:p>
          <a:p>
            <a:r>
              <a:rPr lang="en-IN" sz="1100" dirty="0">
                <a:solidFill>
                  <a:schemeClr val="bg2"/>
                </a:solidFill>
                <a:latin typeface="Montserrat" panose="00000500000000000000" pitchFamily="2" charset="0"/>
                <a:ea typeface="Century Gothic"/>
                <a:hlinkClick r:id="rId6"/>
              </a:rPr>
              <a:t>https://ieeexplore.ieee.org/document/7057759?amumber=70577591</a:t>
            </a:r>
            <a:endParaRPr lang="en-IN" sz="1100" dirty="0">
              <a:solidFill>
                <a:schemeClr val="bg2"/>
              </a:solidFill>
              <a:latin typeface="Montserrat" panose="00000500000000000000" pitchFamily="2" charset="0"/>
              <a:ea typeface="Century Gothic"/>
            </a:endParaRPr>
          </a:p>
          <a:p>
            <a:endParaRPr lang="en-IN" sz="1100" dirty="0">
              <a:solidFill>
                <a:schemeClr val="bg2"/>
              </a:solidFill>
              <a:latin typeface="Montserrat" panose="00000500000000000000" pitchFamily="2" charset="0"/>
              <a:ea typeface="Century Gothic"/>
            </a:endParaRPr>
          </a:p>
          <a:p>
            <a:r>
              <a:rPr lang="en-IN" sz="1100" dirty="0">
                <a:solidFill>
                  <a:schemeClr val="bg2"/>
                </a:solidFill>
                <a:latin typeface="Montserrat" panose="00000500000000000000" pitchFamily="2" charset="0"/>
                <a:ea typeface="Century Gothic"/>
              </a:rPr>
              <a:t>[5] </a:t>
            </a:r>
            <a:r>
              <a:rPr lang="en-IN" sz="1100" dirty="0" err="1">
                <a:solidFill>
                  <a:schemeClr val="bg2"/>
                </a:solidFill>
                <a:latin typeface="Montserrat" panose="00000500000000000000" pitchFamily="2" charset="0"/>
                <a:ea typeface="Century Gothic"/>
              </a:rPr>
              <a:t>Kabid</a:t>
            </a:r>
            <a:r>
              <a:rPr lang="en-IN" sz="1100" dirty="0">
                <a:solidFill>
                  <a:schemeClr val="bg2"/>
                </a:solidFill>
                <a:latin typeface="Montserrat" panose="00000500000000000000" pitchFamily="2" charset="0"/>
                <a:ea typeface="Century Gothic"/>
              </a:rPr>
              <a:t> Shibly, Samrat Dey </a:t>
            </a:r>
            <a:r>
              <a:rPr lang="en-IN" sz="1100" dirty="0" err="1">
                <a:solidFill>
                  <a:schemeClr val="bg2"/>
                </a:solidFill>
                <a:latin typeface="Montserrat" panose="00000500000000000000" pitchFamily="2" charset="0"/>
                <a:ea typeface="Century Gothic"/>
              </a:rPr>
              <a:t>Aminul</a:t>
            </a:r>
            <a:r>
              <a:rPr lang="en-IN" sz="1100" dirty="0">
                <a:solidFill>
                  <a:schemeClr val="bg2"/>
                </a:solidFill>
                <a:latin typeface="Montserrat" panose="00000500000000000000" pitchFamily="2" charset="0"/>
                <a:ea typeface="Century Gothic"/>
              </a:rPr>
              <a:t> </a:t>
            </a:r>
            <a:r>
              <a:rPr lang="en-IN" sz="1100" dirty="0" err="1">
                <a:solidFill>
                  <a:schemeClr val="bg2"/>
                </a:solidFill>
                <a:latin typeface="Montserrat" panose="00000500000000000000" pitchFamily="2" charset="0"/>
                <a:ea typeface="Century Gothic"/>
              </a:rPr>
              <a:t>islam</a:t>
            </a:r>
            <a:r>
              <a:rPr lang="en-IN" sz="1100" dirty="0">
                <a:solidFill>
                  <a:schemeClr val="bg2"/>
                </a:solidFill>
                <a:latin typeface="Montserrat" panose="00000500000000000000" pitchFamily="2" charset="0"/>
                <a:ea typeface="Century Gothic"/>
              </a:rPr>
              <a:t>, Shahriar </a:t>
            </a:r>
            <a:r>
              <a:rPr lang="en-IN" sz="1100" dirty="0" err="1">
                <a:solidFill>
                  <a:schemeClr val="bg2"/>
                </a:solidFill>
                <a:latin typeface="Montserrat" panose="00000500000000000000" pitchFamily="2" charset="0"/>
                <a:ea typeface="Century Gothic"/>
              </a:rPr>
              <a:t>Showrav</a:t>
            </a:r>
            <a:r>
              <a:rPr lang="en-IN" sz="1100" dirty="0">
                <a:solidFill>
                  <a:schemeClr val="bg2"/>
                </a:solidFill>
                <a:latin typeface="Montserrat" panose="00000500000000000000" pitchFamily="2" charset="0"/>
                <a:ea typeface="Century Gothic"/>
              </a:rPr>
              <a:t>“ Design and Development of Hand Gesture based Virtual Mouse ",19 Dec 2019</a:t>
            </a:r>
          </a:p>
          <a:p>
            <a:r>
              <a:rPr lang="en-IN" sz="1100" dirty="0">
                <a:solidFill>
                  <a:schemeClr val="bg2"/>
                </a:solidFill>
                <a:latin typeface="Montserrat" panose="00000500000000000000" pitchFamily="2" charset="0"/>
                <a:ea typeface="Century Gothic"/>
                <a:hlinkClick r:id="rId7"/>
              </a:rPr>
              <a:t>https://ieeexplore.ieee.org/document/8934612</a:t>
            </a:r>
            <a:r>
              <a:rPr lang="en-IN" sz="1100" dirty="0">
                <a:solidFill>
                  <a:schemeClr val="bg2"/>
                </a:solidFill>
                <a:latin typeface="Montserrat" panose="00000500000000000000" pitchFamily="2" charset="0"/>
                <a:ea typeface="Century Gothic"/>
              </a:rPr>
              <a:t> </a:t>
            </a:r>
            <a:endParaRPr lang="en-US" sz="1100" dirty="0">
              <a:solidFill>
                <a:schemeClr val="tx1"/>
              </a:solidFill>
              <a:latin typeface="Montserrat" panose="00000500000000000000" pitchFamily="2" charset="0"/>
            </a:endParaRPr>
          </a:p>
          <a:p>
            <a:pPr>
              <a:buSzPts val="700"/>
            </a:pPr>
            <a:endParaRPr lang="en-US" sz="1100" dirty="0">
              <a:solidFill>
                <a:schemeClr val="tx1"/>
              </a:solidFill>
              <a:latin typeface="Century Gothic" panose="020B0502020202020204" pitchFamily="34" charset="0"/>
            </a:endParaRPr>
          </a:p>
          <a:p>
            <a:pPr>
              <a:buSzPts val="700"/>
            </a:pPr>
            <a:endParaRPr lang="en-US" sz="1100" dirty="0">
              <a:solidFill>
                <a:schemeClr val="tx1"/>
              </a:solidFill>
              <a:latin typeface="Century Gothic" panose="020B0502020202020204" pitchFamily="34" charset="0"/>
            </a:endParaRPr>
          </a:p>
          <a:p>
            <a:pPr marL="0" marR="0" lvl="0" indent="0" algn="l" rtl="0">
              <a:lnSpc>
                <a:spcPct val="100000"/>
              </a:lnSpc>
              <a:spcBef>
                <a:spcPts val="0"/>
              </a:spcBef>
              <a:spcAft>
                <a:spcPts val="0"/>
              </a:spcAft>
              <a:buClr>
                <a:srgbClr val="000000"/>
              </a:buClr>
              <a:buSzPts val="700"/>
              <a:buFont typeface="Arial"/>
              <a:buNone/>
            </a:pPr>
            <a:endParaRPr sz="1100" b="0"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700"/>
              <a:buFont typeface="Arial"/>
              <a:buNone/>
            </a:pPr>
            <a:endParaRPr sz="1100" b="1" i="0" u="sng" strike="noStrike" cap="none" dirty="0">
              <a:solidFill>
                <a:srgbClr val="FF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700"/>
              <a:buFont typeface="Arial"/>
              <a:buNone/>
            </a:pPr>
            <a:endParaRPr sz="1100" b="1" i="0" u="sng" strike="noStrike" cap="none" dirty="0">
              <a:solidFill>
                <a:srgbClr val="FF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700"/>
              <a:buFont typeface="Arial"/>
              <a:buNone/>
            </a:pPr>
            <a:endParaRPr sz="1100" b="1" i="0" u="sng" strike="noStrike" cap="none" dirty="0">
              <a:solidFill>
                <a:srgbClr val="FF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398995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49"/>
          <p:cNvPicPr preferRelativeResize="0"/>
          <p:nvPr/>
        </p:nvPicPr>
        <p:blipFill rotWithShape="1">
          <a:blip r:embed="rId3">
            <a:alphaModFix/>
          </a:blip>
          <a:srcRect r="4441" b="13329"/>
          <a:stretch/>
        </p:blipFill>
        <p:spPr>
          <a:xfrm>
            <a:off x="4229075" y="685800"/>
            <a:ext cx="4914926" cy="4457700"/>
          </a:xfrm>
          <a:prstGeom prst="rect">
            <a:avLst/>
          </a:prstGeom>
          <a:noFill/>
          <a:ln>
            <a:noFill/>
          </a:ln>
        </p:spPr>
      </p:pic>
      <p:sp>
        <p:nvSpPr>
          <p:cNvPr id="443" name="Google Shape;443;p49"/>
          <p:cNvSpPr txBox="1">
            <a:spLocks noGrp="1"/>
          </p:cNvSpPr>
          <p:nvPr>
            <p:ph type="ctrTitle"/>
          </p:nvPr>
        </p:nvSpPr>
        <p:spPr>
          <a:xfrm>
            <a:off x="570800" y="980253"/>
            <a:ext cx="3720000" cy="2206500"/>
          </a:xfrm>
          <a:prstGeom prst="rect">
            <a:avLst/>
          </a:prstGeom>
          <a:no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SzPts val="5200"/>
              <a:buNone/>
            </a:pPr>
            <a:r>
              <a:rPr lang="en">
                <a:solidFill>
                  <a:schemeClr val="lt2"/>
                </a:solidFill>
              </a:rPr>
              <a:t>THANK</a:t>
            </a:r>
            <a:endParaRPr/>
          </a:p>
          <a:p>
            <a:pPr marL="0" lvl="0" indent="0" algn="l" rtl="0">
              <a:lnSpc>
                <a:spcPct val="85000"/>
              </a:lnSpc>
              <a:spcBef>
                <a:spcPts val="0"/>
              </a:spcBef>
              <a:spcAft>
                <a:spcPts val="0"/>
              </a:spcAft>
              <a:buSzPts val="5200"/>
              <a:buNone/>
            </a:pPr>
            <a:r>
              <a:rPr lang="en">
                <a:solidFill>
                  <a:schemeClr val="lt1"/>
                </a:solidFill>
              </a:rPr>
              <a:t>YOU!!!!!</a:t>
            </a:r>
            <a:endParaRPr>
              <a:solidFill>
                <a:schemeClr val="lt1"/>
              </a:solidFill>
            </a:endParaRPr>
          </a:p>
        </p:txBody>
      </p:sp>
      <p:sp>
        <p:nvSpPr>
          <p:cNvPr id="444" name="Google Shape;444;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9"/>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p:nvPr/>
        </p:nvSpPr>
        <p:spPr>
          <a:xfrm>
            <a:off x="558600" y="39560"/>
            <a:ext cx="8026800" cy="1300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3500" b="1" i="0" u="none" strike="noStrike" cap="none">
                <a:solidFill>
                  <a:schemeClr val="dk1"/>
                </a:solidFill>
                <a:latin typeface="Sarala"/>
                <a:ea typeface="Sarala"/>
                <a:cs typeface="Sarala"/>
                <a:sym typeface="Sarala"/>
              </a:rPr>
              <a:t>CONTENTS </a:t>
            </a:r>
            <a:r>
              <a:rPr lang="en" sz="3500" b="1">
                <a:solidFill>
                  <a:schemeClr val="dk1"/>
                </a:solidFill>
                <a:latin typeface="Sarala"/>
                <a:ea typeface="Sarala"/>
                <a:cs typeface="Sarala"/>
                <a:sym typeface="Sarala"/>
              </a:rPr>
              <a:t>OF </a:t>
            </a:r>
            <a:r>
              <a:rPr lang="en" sz="3500" b="1">
                <a:solidFill>
                  <a:schemeClr val="bg2"/>
                </a:solidFill>
                <a:latin typeface="Sarala"/>
                <a:ea typeface="Sarala"/>
                <a:cs typeface="Sarala"/>
                <a:sym typeface="Sarala"/>
              </a:rPr>
              <a:t>THE SLIDE</a:t>
            </a:r>
            <a:endParaRPr sz="3500" b="1" i="0" u="none" strike="noStrike" cap="none">
              <a:solidFill>
                <a:schemeClr val="dk2"/>
              </a:solidFill>
              <a:latin typeface="Sarala"/>
              <a:ea typeface="Sarala"/>
              <a:cs typeface="Sarala"/>
              <a:sym typeface="Sarala"/>
            </a:endParaRPr>
          </a:p>
          <a:p>
            <a:pPr marL="0" marR="0" lvl="0" indent="0" algn="l" rtl="0">
              <a:lnSpc>
                <a:spcPct val="100000"/>
              </a:lnSpc>
              <a:spcBef>
                <a:spcPts val="0"/>
              </a:spcBef>
              <a:spcAft>
                <a:spcPts val="0"/>
              </a:spcAft>
              <a:buClr>
                <a:srgbClr val="000000"/>
              </a:buClr>
              <a:buSzPts val="4500"/>
              <a:buFont typeface="Century Gothic"/>
              <a:buNone/>
            </a:pPr>
            <a:endParaRPr sz="4500" b="0" i="0" u="none" strike="noStrike" cap="none">
              <a:solidFill>
                <a:srgbClr val="000000"/>
              </a:solidFill>
              <a:latin typeface="Century Gothic"/>
              <a:ea typeface="Century Gothic"/>
              <a:cs typeface="Century Gothic"/>
              <a:sym typeface="Century Gothic"/>
            </a:endParaRPr>
          </a:p>
        </p:txBody>
      </p:sp>
      <p:sp>
        <p:nvSpPr>
          <p:cNvPr id="226" name="Google Shape;226;p26"/>
          <p:cNvSpPr/>
          <p:nvPr/>
        </p:nvSpPr>
        <p:spPr>
          <a:xfrm>
            <a:off x="1687035" y="577266"/>
            <a:ext cx="87000" cy="565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7" name="Google Shape;227;p26"/>
          <p:cNvSpPr txBox="1"/>
          <p:nvPr/>
        </p:nvSpPr>
        <p:spPr>
          <a:xfrm>
            <a:off x="1867047" y="643596"/>
            <a:ext cx="6309900" cy="70016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4472C4"/>
              </a:buClr>
              <a:buSzPts val="1400"/>
              <a:buFont typeface="Century Gothic"/>
              <a:buNone/>
            </a:pPr>
            <a:r>
              <a:rPr lang="en" sz="1400" b="1" i="0" u="none" strike="noStrike" cap="none" dirty="0">
                <a:solidFill>
                  <a:schemeClr val="accent2"/>
                </a:solidFill>
                <a:latin typeface="Century Gothic"/>
                <a:ea typeface="Century Gothic"/>
                <a:cs typeface="Century Gothic"/>
                <a:sym typeface="Century Gothic"/>
              </a:rPr>
              <a:t>01 Overview</a:t>
            </a:r>
            <a:endParaRPr sz="1400" b="1" i="0" u="none" strike="noStrike" cap="none" dirty="0">
              <a:solidFill>
                <a:schemeClr val="accent2"/>
              </a:solidFill>
              <a:latin typeface="Century Gothic"/>
              <a:ea typeface="Century Gothic"/>
              <a:cs typeface="Century Gothic"/>
              <a:sym typeface="Century Gothic"/>
            </a:endParaRPr>
          </a:p>
          <a:p>
            <a:r>
              <a:rPr lang="en" sz="900" b="0" i="0" u="none" strike="noStrike" cap="none" dirty="0">
                <a:latin typeface="Century Gothic"/>
                <a:ea typeface="Century Gothic"/>
                <a:sym typeface="Century Gothic"/>
              </a:rPr>
              <a:t>A brief overview of </a:t>
            </a:r>
            <a:r>
              <a:rPr lang="en-US" sz="900" i="1" u="none" strike="noStrike" cap="none" dirty="0" err="1">
                <a:latin typeface="Century Gothic"/>
                <a:ea typeface="Century Gothic"/>
                <a:sym typeface="Century Gothic"/>
              </a:rPr>
              <a:t>VMouse</a:t>
            </a:r>
            <a:r>
              <a:rPr lang="en" sz="900" b="0" i="0" u="none" strike="noStrike" cap="none" dirty="0">
                <a:latin typeface="Century Gothic"/>
                <a:ea typeface="Century Gothic"/>
                <a:sym typeface="Century Gothic"/>
              </a:rPr>
              <a:t> App. What is motivation behind it</a:t>
            </a:r>
            <a:r>
              <a:rPr lang="en" sz="900" dirty="0">
                <a:latin typeface="Century Gothic"/>
                <a:ea typeface="Century Gothic"/>
                <a:sym typeface="Century Gothic"/>
              </a:rPr>
              <a:t> and </a:t>
            </a:r>
            <a:r>
              <a:rPr lang="en" sz="900" b="0" i="0" u="none" strike="noStrike" cap="none" dirty="0">
                <a:latin typeface="Century Gothic"/>
                <a:ea typeface="Century Gothic"/>
                <a:sym typeface="Century Gothic"/>
              </a:rPr>
              <a:t>what are objectives for development of this app</a:t>
            </a:r>
            <a:r>
              <a:rPr lang="en" sz="900" dirty="0">
                <a:latin typeface="Century Gothic"/>
                <a:ea typeface="Century Gothic"/>
                <a:sym typeface="Century Gothic"/>
              </a:rPr>
              <a:t> and What do We Aim to Achieve.</a:t>
            </a:r>
            <a:endParaRPr lang="en" dirty="0">
              <a:latin typeface="Century Gothic"/>
              <a:sym typeface="Century Gothic"/>
            </a:endParaRPr>
          </a:p>
          <a:p>
            <a:pPr marL="0" marR="0" lvl="0" indent="0" algn="l">
              <a:lnSpc>
                <a:spcPct val="100000"/>
              </a:lnSpc>
              <a:spcBef>
                <a:spcPts val="0"/>
              </a:spcBef>
              <a:spcAft>
                <a:spcPts val="0"/>
              </a:spcAft>
              <a:buSzPts val="900"/>
              <a:buFont typeface="Century Gothic"/>
              <a:buNone/>
            </a:pPr>
            <a:endParaRPr lang="en" sz="900" b="0" i="0" u="none" strike="noStrike" cap="none" dirty="0">
              <a:solidFill>
                <a:srgbClr val="000000"/>
              </a:solidFill>
              <a:latin typeface="Century Gothic"/>
              <a:ea typeface="Century Gothic"/>
              <a:cs typeface="Century Gothic"/>
            </a:endParaRPr>
          </a:p>
        </p:txBody>
      </p:sp>
      <p:sp>
        <p:nvSpPr>
          <p:cNvPr id="228" name="Google Shape;228;p26"/>
          <p:cNvSpPr/>
          <p:nvPr/>
        </p:nvSpPr>
        <p:spPr>
          <a:xfrm>
            <a:off x="1687035" y="1207344"/>
            <a:ext cx="87000" cy="5658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9" name="Google Shape;229;p26"/>
          <p:cNvSpPr txBox="1"/>
          <p:nvPr/>
        </p:nvSpPr>
        <p:spPr>
          <a:xfrm>
            <a:off x="1867050" y="1203450"/>
            <a:ext cx="6077100" cy="561662"/>
          </a:xfrm>
          <a:prstGeom prst="rect">
            <a:avLst/>
          </a:prstGeom>
          <a:noFill/>
          <a:ln>
            <a:noFill/>
          </a:ln>
        </p:spPr>
        <p:txBody>
          <a:bodyPr spcFirstLastPara="1" wrap="square" lIns="68575" tIns="34275" rIns="68575" bIns="34275" anchor="t" anchorCtr="0">
            <a:spAutoFit/>
          </a:bodyPr>
          <a:lstStyle/>
          <a:p>
            <a:pPr>
              <a:buSzPts val="1400"/>
            </a:pPr>
            <a:r>
              <a:rPr lang="en" sz="1400" b="1" i="0" u="none" strike="noStrike" cap="none" dirty="0">
                <a:solidFill>
                  <a:srgbClr val="7030A0"/>
                </a:solidFill>
                <a:latin typeface="Century Gothic"/>
                <a:ea typeface="Century Gothic"/>
                <a:cs typeface="Century Gothic"/>
                <a:sym typeface="Century Gothic"/>
              </a:rPr>
              <a:t>02 </a:t>
            </a:r>
            <a:r>
              <a:rPr lang="en" b="1" dirty="0">
                <a:solidFill>
                  <a:srgbClr val="7030A0"/>
                </a:solidFill>
                <a:latin typeface="Century Gothic"/>
                <a:ea typeface="Century Gothic"/>
                <a:cs typeface="Century Gothic"/>
                <a:sym typeface="Century Gothic"/>
              </a:rPr>
              <a:t>Literature Survey</a:t>
            </a:r>
            <a:endParaRPr b="1" dirty="0">
              <a:solidFill>
                <a:srgbClr val="7030A0"/>
              </a:solidFill>
              <a:latin typeface="Century Gothic"/>
              <a:ea typeface="Century Gothic"/>
              <a:cs typeface="Century Gothic"/>
              <a:sym typeface="Century Gothic"/>
            </a:endParaRPr>
          </a:p>
          <a:p>
            <a:pPr>
              <a:buSzPts val="1400"/>
            </a:pPr>
            <a:r>
              <a:rPr lang="en" sz="900" b="0" i="0" u="none" strike="noStrike" cap="none" dirty="0">
                <a:solidFill>
                  <a:schemeClr val="dk1"/>
                </a:solidFill>
                <a:latin typeface="Century Gothic"/>
                <a:ea typeface="Century Gothic"/>
                <a:cs typeface="Century Gothic"/>
              </a:rPr>
              <a:t>A descriptive information about what and why has been reviewed</a:t>
            </a:r>
            <a:r>
              <a:rPr lang="en" sz="900" dirty="0">
                <a:solidFill>
                  <a:schemeClr val="dk1"/>
                </a:solidFill>
                <a:latin typeface="Century Gothic"/>
                <a:ea typeface="Century Gothic"/>
                <a:cs typeface="Century Gothic"/>
              </a:rPr>
              <a:t> </a:t>
            </a:r>
            <a:r>
              <a:rPr lang="en" sz="900" b="0" i="0" u="none" strike="noStrike" cap="none" dirty="0">
                <a:solidFill>
                  <a:schemeClr val="dk1"/>
                </a:solidFill>
                <a:latin typeface="Century Gothic"/>
                <a:ea typeface="Century Gothic"/>
                <a:cs typeface="Century Gothic"/>
              </a:rPr>
              <a:t>,analyzed about sentiment analysis/Negative news detection/ good news classification.</a:t>
            </a:r>
          </a:p>
        </p:txBody>
      </p:sp>
      <p:sp>
        <p:nvSpPr>
          <p:cNvPr id="230" name="Google Shape;230;p26"/>
          <p:cNvSpPr/>
          <p:nvPr/>
        </p:nvSpPr>
        <p:spPr>
          <a:xfrm>
            <a:off x="384015" y="1869480"/>
            <a:ext cx="840300" cy="565800"/>
          </a:xfrm>
          <a:prstGeom prst="rightArrow">
            <a:avLst>
              <a:gd name="adj1" fmla="val 77273"/>
              <a:gd name="adj2" fmla="val 50000"/>
            </a:avLst>
          </a:prstGeom>
          <a:solidFill>
            <a:srgbClr val="00B050">
              <a:alpha val="6431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1" name="Google Shape;231;p26"/>
          <p:cNvSpPr/>
          <p:nvPr/>
        </p:nvSpPr>
        <p:spPr>
          <a:xfrm>
            <a:off x="-2" y="1933774"/>
            <a:ext cx="383017" cy="101334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4" name="Google Shape;234;p26"/>
          <p:cNvSpPr/>
          <p:nvPr/>
        </p:nvSpPr>
        <p:spPr>
          <a:xfrm>
            <a:off x="384015" y="2499559"/>
            <a:ext cx="840300" cy="565800"/>
          </a:xfrm>
          <a:prstGeom prst="rightArrow">
            <a:avLst>
              <a:gd name="adj1" fmla="val 77273"/>
              <a:gd name="adj2" fmla="val 50000"/>
            </a:avLst>
          </a:prstGeom>
          <a:solidFill>
            <a:srgbClr val="C00000">
              <a:alpha val="6431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5" name="Google Shape;235;p26"/>
          <p:cNvSpPr/>
          <p:nvPr/>
        </p:nvSpPr>
        <p:spPr>
          <a:xfrm>
            <a:off x="-2" y="2563852"/>
            <a:ext cx="383017" cy="101334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rgbClr val="C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6" name="Google Shape;236;p26"/>
          <p:cNvSpPr/>
          <p:nvPr/>
        </p:nvSpPr>
        <p:spPr>
          <a:xfrm>
            <a:off x="1687035" y="2517297"/>
            <a:ext cx="87000" cy="565800"/>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7" name="Google Shape;237;p26"/>
          <p:cNvSpPr txBox="1"/>
          <p:nvPr/>
        </p:nvSpPr>
        <p:spPr>
          <a:xfrm>
            <a:off x="1867048" y="2541983"/>
            <a:ext cx="5960700" cy="7771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C00000"/>
              </a:buClr>
              <a:buSzPts val="1400"/>
              <a:buFont typeface="Century Gothic"/>
              <a:buNone/>
            </a:pPr>
            <a:r>
              <a:rPr lang="en" sz="1400" b="1" i="0" u="none" strike="noStrike" cap="none">
                <a:solidFill>
                  <a:srgbClr val="C00000"/>
                </a:solidFill>
                <a:latin typeface="Century Gothic"/>
                <a:ea typeface="Century Gothic"/>
                <a:cs typeface="Century Gothic"/>
                <a:sym typeface="Century Gothic"/>
              </a:rPr>
              <a:t>04 Technology Stack and Requirements</a:t>
            </a:r>
            <a:endParaRPr sz="1100" b="0" i="0" u="none" strike="noStrike" cap="none">
              <a:solidFill>
                <a:srgbClr val="000000"/>
              </a:solidFill>
              <a:latin typeface="Arial"/>
              <a:ea typeface="Arial"/>
              <a:cs typeface="Arial"/>
              <a:sym typeface="Arial"/>
            </a:endParaRPr>
          </a:p>
          <a:p>
            <a:pPr>
              <a:buClr>
                <a:schemeClr val="dk1"/>
              </a:buClr>
              <a:buSzPts val="900"/>
            </a:pPr>
            <a:r>
              <a:rPr lang="en-US" sz="900">
                <a:solidFill>
                  <a:schemeClr val="dk1"/>
                </a:solidFill>
                <a:latin typeface="Century Gothic"/>
                <a:ea typeface="Century Gothic"/>
                <a:cs typeface="Century Gothic"/>
                <a:sym typeface="Century Gothic"/>
              </a:rPr>
              <a:t>A brief description of all the official tools, sources, all the software and hardware used to develop this app and documentation required for the development of this app.</a:t>
            </a:r>
            <a:endParaRPr lang="en-US" sz="300">
              <a:latin typeface="Century Gothic"/>
              <a:ea typeface="Century Gothic"/>
              <a:cs typeface="Century Gothic"/>
              <a:sym typeface="Century Gothic"/>
            </a:endParaRPr>
          </a:p>
          <a:p>
            <a:pPr>
              <a:buClr>
                <a:schemeClr val="dk1"/>
              </a:buClr>
              <a:buSzPts val="900"/>
            </a:pPr>
            <a:endParaRPr lang="en-IN" b="1">
              <a:solidFill>
                <a:schemeClr val="dk1"/>
              </a:solidFill>
              <a:latin typeface="Century Gothic"/>
              <a:ea typeface="Century Gothic"/>
              <a:cs typeface="Century Gothic"/>
              <a:sym typeface="Century Gothic"/>
            </a:endParaRPr>
          </a:p>
        </p:txBody>
      </p:sp>
      <p:sp>
        <p:nvSpPr>
          <p:cNvPr id="238" name="Google Shape;238;p26"/>
          <p:cNvSpPr/>
          <p:nvPr/>
        </p:nvSpPr>
        <p:spPr>
          <a:xfrm>
            <a:off x="384015" y="3161695"/>
            <a:ext cx="840300" cy="565800"/>
          </a:xfrm>
          <a:prstGeom prst="rightArrow">
            <a:avLst>
              <a:gd name="adj1" fmla="val 77273"/>
              <a:gd name="adj2" fmla="val 50000"/>
            </a:avLst>
          </a:prstGeom>
          <a:solidFill>
            <a:srgbClr val="C55A11">
              <a:alpha val="6431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39" name="Google Shape;239;p26"/>
          <p:cNvSpPr/>
          <p:nvPr/>
        </p:nvSpPr>
        <p:spPr>
          <a:xfrm>
            <a:off x="-2" y="3225988"/>
            <a:ext cx="383017" cy="101334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rgbClr val="C55A1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0" name="Google Shape;240;p26"/>
          <p:cNvSpPr/>
          <p:nvPr/>
        </p:nvSpPr>
        <p:spPr>
          <a:xfrm>
            <a:off x="1687035" y="3161695"/>
            <a:ext cx="87000" cy="565800"/>
          </a:xfrm>
          <a:prstGeom prst="rect">
            <a:avLst/>
          </a:prstGeom>
          <a:solidFill>
            <a:srgbClr val="C55A1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1" name="Google Shape;241;p26"/>
          <p:cNvSpPr txBox="1"/>
          <p:nvPr/>
        </p:nvSpPr>
        <p:spPr>
          <a:xfrm>
            <a:off x="1867057" y="3166013"/>
            <a:ext cx="6077018" cy="5616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C55A11"/>
              </a:buClr>
              <a:buSzPts val="1400"/>
              <a:buFont typeface="Century Gothic"/>
              <a:buNone/>
            </a:pPr>
            <a:r>
              <a:rPr lang="en" sz="1400" b="1" i="0" u="none" strike="noStrike" cap="none">
                <a:solidFill>
                  <a:srgbClr val="C55A11"/>
                </a:solidFill>
                <a:latin typeface="Century Gothic"/>
                <a:ea typeface="Century Gothic"/>
                <a:cs typeface="Century Gothic"/>
                <a:sym typeface="Century Gothic"/>
              </a:rPr>
              <a:t>05 Upcomings</a:t>
            </a:r>
          </a:p>
          <a:p>
            <a:pPr>
              <a:buClr>
                <a:schemeClr val="dk1"/>
              </a:buClr>
              <a:buSzPts val="900"/>
            </a:pPr>
            <a:r>
              <a:rPr lang="en" sz="900">
                <a:solidFill>
                  <a:schemeClr val="dk1"/>
                </a:solidFill>
                <a:latin typeface="Century Gothic"/>
                <a:ea typeface="Century Gothic"/>
                <a:cs typeface="Century Gothic"/>
                <a:sym typeface="Century Gothic"/>
              </a:rPr>
              <a:t>This slide includes the glimpse of what we plan to do for future meetings and what can be expected from us for the same.</a:t>
            </a:r>
            <a:endParaRPr lang="en-IN" sz="1400" b="1" i="0" u="none" strike="noStrike" cap="none">
              <a:solidFill>
                <a:schemeClr val="dk1"/>
              </a:solidFill>
              <a:latin typeface="Century Gothic"/>
              <a:ea typeface="Century Gothic"/>
              <a:cs typeface="Century Gothic"/>
              <a:sym typeface="Century Gothic"/>
            </a:endParaRPr>
          </a:p>
        </p:txBody>
      </p:sp>
      <p:grpSp>
        <p:nvGrpSpPr>
          <p:cNvPr id="242" name="Google Shape;242;p26"/>
          <p:cNvGrpSpPr/>
          <p:nvPr/>
        </p:nvGrpSpPr>
        <p:grpSpPr>
          <a:xfrm>
            <a:off x="-2" y="577264"/>
            <a:ext cx="1224167" cy="1077635"/>
            <a:chOff x="-9103" y="1645920"/>
            <a:chExt cx="1632223" cy="1436846"/>
          </a:xfrm>
        </p:grpSpPr>
        <p:sp>
          <p:nvSpPr>
            <p:cNvPr id="243" name="Google Shape;243;p26"/>
            <p:cNvSpPr/>
            <p:nvPr/>
          </p:nvSpPr>
          <p:spPr>
            <a:xfrm>
              <a:off x="502920" y="1645920"/>
              <a:ext cx="1120200" cy="754500"/>
            </a:xfrm>
            <a:prstGeom prst="rightArrow">
              <a:avLst>
                <a:gd name="adj1" fmla="val 77273"/>
                <a:gd name="adj2" fmla="val 50000"/>
              </a:avLst>
            </a:prstGeom>
            <a:solidFill>
              <a:schemeClr val="accent1">
                <a:alpha val="64313"/>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4" name="Google Shape;244;p26"/>
            <p:cNvSpPr/>
            <p:nvPr/>
          </p:nvSpPr>
          <p:spPr>
            <a:xfrm>
              <a:off x="-9103" y="1731645"/>
              <a:ext cx="511231" cy="135112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grpSp>
      <p:grpSp>
        <p:nvGrpSpPr>
          <p:cNvPr id="245" name="Google Shape;245;p26"/>
          <p:cNvGrpSpPr/>
          <p:nvPr/>
        </p:nvGrpSpPr>
        <p:grpSpPr>
          <a:xfrm>
            <a:off x="-2" y="1207343"/>
            <a:ext cx="1224167" cy="1077635"/>
            <a:chOff x="-9103" y="2486025"/>
            <a:chExt cx="1632223" cy="1436846"/>
          </a:xfrm>
        </p:grpSpPr>
        <p:sp>
          <p:nvSpPr>
            <p:cNvPr id="246" name="Google Shape;246;p26"/>
            <p:cNvSpPr/>
            <p:nvPr/>
          </p:nvSpPr>
          <p:spPr>
            <a:xfrm>
              <a:off x="502920" y="2486025"/>
              <a:ext cx="1120200" cy="754500"/>
            </a:xfrm>
            <a:prstGeom prst="rightArrow">
              <a:avLst>
                <a:gd name="adj1" fmla="val 77273"/>
                <a:gd name="adj2" fmla="val 50000"/>
              </a:avLst>
            </a:prstGeom>
            <a:solidFill>
              <a:srgbClr val="7030A0">
                <a:alpha val="6431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7" name="Google Shape;247;p26"/>
            <p:cNvSpPr/>
            <p:nvPr/>
          </p:nvSpPr>
          <p:spPr>
            <a:xfrm>
              <a:off x="-9103" y="2571750"/>
              <a:ext cx="511231" cy="135112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248" name="Google Shape;248;p26" descr="Checklist"/>
            <p:cNvPicPr preferRelativeResize="0"/>
            <p:nvPr/>
          </p:nvPicPr>
          <p:blipFill rotWithShape="1">
            <a:blip r:embed="rId3">
              <a:alphaModFix/>
            </a:blip>
            <a:srcRect/>
            <a:stretch/>
          </p:blipFill>
          <p:spPr>
            <a:xfrm>
              <a:off x="624670" y="2586213"/>
              <a:ext cx="485497" cy="485497"/>
            </a:xfrm>
            <a:prstGeom prst="rect">
              <a:avLst/>
            </a:prstGeom>
            <a:noFill/>
            <a:ln>
              <a:noFill/>
            </a:ln>
          </p:spPr>
        </p:pic>
      </p:grpSp>
      <p:pic>
        <p:nvPicPr>
          <p:cNvPr id="249" name="Google Shape;249;p26" descr="Megaphone"/>
          <p:cNvPicPr preferRelativeResize="0"/>
          <p:nvPr/>
        </p:nvPicPr>
        <p:blipFill rotWithShape="1">
          <a:blip r:embed="rId4">
            <a:alphaModFix/>
          </a:blip>
          <a:srcRect/>
          <a:stretch/>
        </p:blipFill>
        <p:spPr>
          <a:xfrm>
            <a:off x="488053" y="2566947"/>
            <a:ext cx="415499" cy="415499"/>
          </a:xfrm>
          <a:prstGeom prst="rect">
            <a:avLst/>
          </a:prstGeom>
          <a:noFill/>
          <a:ln>
            <a:noFill/>
          </a:ln>
        </p:spPr>
      </p:pic>
      <p:pic>
        <p:nvPicPr>
          <p:cNvPr id="250" name="Google Shape;250;p26" descr="Upward trend"/>
          <p:cNvPicPr preferRelativeResize="0"/>
          <p:nvPr/>
        </p:nvPicPr>
        <p:blipFill rotWithShape="1">
          <a:blip r:embed="rId5">
            <a:alphaModFix/>
          </a:blip>
          <a:srcRect/>
          <a:stretch/>
        </p:blipFill>
        <p:spPr>
          <a:xfrm>
            <a:off x="489781" y="3239218"/>
            <a:ext cx="415499" cy="415499"/>
          </a:xfrm>
          <a:prstGeom prst="rect">
            <a:avLst/>
          </a:prstGeom>
          <a:noFill/>
          <a:ln>
            <a:noFill/>
          </a:ln>
        </p:spPr>
      </p:pic>
      <p:pic>
        <p:nvPicPr>
          <p:cNvPr id="251" name="Google Shape;251;p26"/>
          <p:cNvPicPr preferRelativeResize="0"/>
          <p:nvPr/>
        </p:nvPicPr>
        <p:blipFill rotWithShape="1">
          <a:blip r:embed="rId6">
            <a:alphaModFix/>
          </a:blip>
          <a:srcRect/>
          <a:stretch/>
        </p:blipFill>
        <p:spPr>
          <a:xfrm>
            <a:off x="516296" y="1978549"/>
            <a:ext cx="387256" cy="349724"/>
          </a:xfrm>
          <a:prstGeom prst="rect">
            <a:avLst/>
          </a:prstGeom>
          <a:noFill/>
          <a:ln>
            <a:noFill/>
          </a:ln>
        </p:spPr>
      </p:pic>
      <p:pic>
        <p:nvPicPr>
          <p:cNvPr id="252" name="Google Shape;252;p26"/>
          <p:cNvPicPr preferRelativeResize="0"/>
          <p:nvPr/>
        </p:nvPicPr>
        <p:blipFill rotWithShape="1">
          <a:blip r:embed="rId7">
            <a:alphaModFix/>
          </a:blip>
          <a:srcRect/>
          <a:stretch/>
        </p:blipFill>
        <p:spPr>
          <a:xfrm>
            <a:off x="514351" y="696513"/>
            <a:ext cx="366785" cy="329253"/>
          </a:xfrm>
          <a:prstGeom prst="rect">
            <a:avLst/>
          </a:prstGeom>
          <a:noFill/>
          <a:ln>
            <a:noFill/>
          </a:ln>
        </p:spPr>
      </p:pic>
      <p:pic>
        <p:nvPicPr>
          <p:cNvPr id="253" name="Google Shape;253;p26" descr="Upward trend"/>
          <p:cNvPicPr preferRelativeResize="0"/>
          <p:nvPr/>
        </p:nvPicPr>
        <p:blipFill rotWithShape="1">
          <a:blip r:embed="rId5">
            <a:alphaModFix/>
          </a:blip>
          <a:srcRect/>
          <a:stretch/>
        </p:blipFill>
        <p:spPr>
          <a:xfrm>
            <a:off x="6347556" y="4089418"/>
            <a:ext cx="415499" cy="415499"/>
          </a:xfrm>
          <a:prstGeom prst="rect">
            <a:avLst/>
          </a:prstGeom>
          <a:noFill/>
          <a:ln>
            <a:noFill/>
          </a:ln>
        </p:spPr>
      </p:pic>
      <p:sp>
        <p:nvSpPr>
          <p:cNvPr id="254" name="Google Shape;254;p26"/>
          <p:cNvSpPr/>
          <p:nvPr/>
        </p:nvSpPr>
        <p:spPr>
          <a:xfrm>
            <a:off x="384015" y="3838308"/>
            <a:ext cx="840300" cy="565800"/>
          </a:xfrm>
          <a:prstGeom prst="rightArrow">
            <a:avLst>
              <a:gd name="adj1" fmla="val 77273"/>
              <a:gd name="adj2" fmla="val 50000"/>
            </a:avLst>
          </a:prstGeom>
          <a:solidFill>
            <a:srgbClr val="E6B8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55" name="Google Shape;255;p26"/>
          <p:cNvSpPr/>
          <p:nvPr/>
        </p:nvSpPr>
        <p:spPr>
          <a:xfrm>
            <a:off x="-2" y="3902601"/>
            <a:ext cx="383017" cy="1013341"/>
          </a:xfrm>
          <a:custGeom>
            <a:avLst/>
            <a:gdLst/>
            <a:ahLst/>
            <a:cxnLst/>
            <a:rect l="l" t="t" r="r" b="b"/>
            <a:pathLst>
              <a:path w="649182" h="1351121" extrusionOk="0">
                <a:moveTo>
                  <a:pt x="6721" y="770096"/>
                </a:moveTo>
                <a:lnTo>
                  <a:pt x="649182" y="0"/>
                </a:lnTo>
                <a:lnTo>
                  <a:pt x="649182" y="585788"/>
                </a:lnTo>
                <a:lnTo>
                  <a:pt x="53" y="1351121"/>
                </a:lnTo>
                <a:cubicBezTo>
                  <a:pt x="-741" y="1173321"/>
                  <a:pt x="7515" y="947896"/>
                  <a:pt x="6721" y="770096"/>
                </a:cubicBezTo>
                <a:close/>
              </a:path>
            </a:pathLst>
          </a:custGeom>
          <a:solidFill>
            <a:srgbClr val="FF00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56" name="Google Shape;256;p26"/>
          <p:cNvSpPr/>
          <p:nvPr/>
        </p:nvSpPr>
        <p:spPr>
          <a:xfrm>
            <a:off x="1687035" y="3838308"/>
            <a:ext cx="87000" cy="565800"/>
          </a:xfrm>
          <a:prstGeom prst="rect">
            <a:avLst/>
          </a:prstGeom>
          <a:solidFill>
            <a:srgbClr val="FF00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strike="noStrike" cap="none">
              <a:solidFill>
                <a:srgbClr val="FFFFFF"/>
              </a:solidFill>
              <a:latin typeface="Calibri"/>
              <a:ea typeface="Calibri"/>
              <a:cs typeface="Calibri"/>
              <a:sym typeface="Calibri"/>
            </a:endParaRPr>
          </a:p>
        </p:txBody>
      </p:sp>
      <p:sp>
        <p:nvSpPr>
          <p:cNvPr id="257" name="Google Shape;257;p26"/>
          <p:cNvSpPr txBox="1"/>
          <p:nvPr/>
        </p:nvSpPr>
        <p:spPr>
          <a:xfrm>
            <a:off x="1867056" y="3842626"/>
            <a:ext cx="6077017" cy="423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C55A11"/>
              </a:buClr>
              <a:buSzPts val="1400"/>
              <a:buFont typeface="Century Gothic"/>
              <a:buNone/>
            </a:pPr>
            <a:r>
              <a:rPr lang="en" sz="1400" b="1" i="0" u="none" strike="noStrike" cap="none">
                <a:solidFill>
                  <a:srgbClr val="FF00FF"/>
                </a:solidFill>
                <a:latin typeface="Century Gothic"/>
                <a:ea typeface="Century Gothic"/>
                <a:cs typeface="Century Gothic"/>
                <a:sym typeface="Century Gothic"/>
              </a:rPr>
              <a:t>0</a:t>
            </a:r>
            <a:r>
              <a:rPr lang="en" b="1">
                <a:solidFill>
                  <a:srgbClr val="FF00FF"/>
                </a:solidFill>
                <a:latin typeface="Century Gothic"/>
                <a:ea typeface="Century Gothic"/>
                <a:cs typeface="Century Gothic"/>
                <a:sym typeface="Century Gothic"/>
              </a:rPr>
              <a:t>6</a:t>
            </a:r>
            <a:r>
              <a:rPr lang="en" sz="1400" b="1" i="0" u="none" strike="noStrike" cap="none">
                <a:solidFill>
                  <a:srgbClr val="FF00FF"/>
                </a:solidFill>
                <a:latin typeface="Century Gothic"/>
                <a:ea typeface="Century Gothic"/>
                <a:cs typeface="Century Gothic"/>
                <a:sym typeface="Century Gothic"/>
              </a:rPr>
              <a:t> </a:t>
            </a:r>
            <a:r>
              <a:rPr lang="en" b="1">
                <a:solidFill>
                  <a:srgbClr val="FF00FF"/>
                </a:solidFill>
                <a:latin typeface="Century Gothic"/>
                <a:ea typeface="Century Gothic"/>
                <a:cs typeface="Century Gothic"/>
                <a:sym typeface="Century Gothic"/>
              </a:rPr>
              <a:t>Conclusion &amp; References</a:t>
            </a:r>
            <a:endParaRPr sz="1400" b="1" i="0" u="none" strike="noStrike" cap="none">
              <a:solidFill>
                <a:srgbClr val="FF00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900"/>
              <a:buFont typeface="Century Gothic"/>
              <a:buNone/>
            </a:pPr>
            <a:r>
              <a:rPr lang="en" sz="900" b="0" i="0" u="none" strike="noStrike" cap="none">
                <a:solidFill>
                  <a:schemeClr val="dk1"/>
                </a:solidFill>
                <a:latin typeface="Century Gothic"/>
                <a:ea typeface="Century Gothic"/>
                <a:cs typeface="Century Gothic"/>
                <a:sym typeface="Century Gothic"/>
              </a:rPr>
              <a:t>A short summary or conclusion of app. The references which were used to develop the app.</a:t>
            </a:r>
            <a:endParaRPr sz="1400" b="1" i="0" u="none" strike="noStrike" cap="none">
              <a:solidFill>
                <a:srgbClr val="C55A11"/>
              </a:solidFill>
              <a:latin typeface="Century Gothic"/>
              <a:ea typeface="Century Gothic"/>
              <a:cs typeface="Century Gothic"/>
              <a:sym typeface="Century Gothic"/>
            </a:endParaRPr>
          </a:p>
        </p:txBody>
      </p:sp>
      <p:grpSp>
        <p:nvGrpSpPr>
          <p:cNvPr id="258" name="Google Shape;258;p26"/>
          <p:cNvGrpSpPr/>
          <p:nvPr/>
        </p:nvGrpSpPr>
        <p:grpSpPr>
          <a:xfrm>
            <a:off x="546716" y="3953953"/>
            <a:ext cx="298169" cy="339253"/>
            <a:chOff x="1529350" y="258825"/>
            <a:chExt cx="423475" cy="481825"/>
          </a:xfrm>
        </p:grpSpPr>
        <p:sp>
          <p:nvSpPr>
            <p:cNvPr id="259" name="Google Shape;259;p2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 name="Google Shape;260;p2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Google Shape;232;p26">
            <a:extLst>
              <a:ext uri="{FF2B5EF4-FFF2-40B4-BE49-F238E27FC236}">
                <a16:creationId xmlns:a16="http://schemas.microsoft.com/office/drawing/2014/main" id="{F082E03C-EEF5-3221-93A5-C6ED19DEE5CC}"/>
              </a:ext>
            </a:extLst>
          </p:cNvPr>
          <p:cNvSpPr/>
          <p:nvPr/>
        </p:nvSpPr>
        <p:spPr>
          <a:xfrm>
            <a:off x="1687035" y="1869480"/>
            <a:ext cx="87000" cy="565800"/>
          </a:xfrm>
          <a:prstGeom prst="rect">
            <a:avLst/>
          </a:pr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5" name="Google Shape;233;p26">
            <a:extLst>
              <a:ext uri="{FF2B5EF4-FFF2-40B4-BE49-F238E27FC236}">
                <a16:creationId xmlns:a16="http://schemas.microsoft.com/office/drawing/2014/main" id="{C091E921-0D0F-3C2B-FF01-D563D44B8D90}"/>
              </a:ext>
            </a:extLst>
          </p:cNvPr>
          <p:cNvSpPr txBox="1"/>
          <p:nvPr/>
        </p:nvSpPr>
        <p:spPr>
          <a:xfrm>
            <a:off x="1870077" y="1815507"/>
            <a:ext cx="6905928" cy="70016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B050"/>
              </a:buClr>
              <a:buSzPts val="1400"/>
              <a:buFont typeface="Century Gothic"/>
              <a:buNone/>
            </a:pPr>
            <a:r>
              <a:rPr lang="en" sz="1400" b="1" i="0" u="none" strike="noStrike" cap="none">
                <a:solidFill>
                  <a:srgbClr val="00B050"/>
                </a:solidFill>
                <a:latin typeface="Century Gothic"/>
                <a:ea typeface="Century Gothic"/>
                <a:cs typeface="Century Gothic"/>
                <a:sym typeface="Century Gothic"/>
              </a:rPr>
              <a:t>03 Proposed Methodology</a:t>
            </a:r>
          </a:p>
          <a:p>
            <a:pPr>
              <a:buClr>
                <a:schemeClr val="dk1"/>
              </a:buClr>
              <a:buSzPts val="900"/>
            </a:pPr>
            <a:r>
              <a:rPr lang="en" sz="900">
                <a:solidFill>
                  <a:schemeClr val="dk1"/>
                </a:solidFill>
                <a:latin typeface="Century Gothic"/>
                <a:ea typeface="Century Gothic"/>
                <a:cs typeface="Century Gothic"/>
                <a:sym typeface="Century Gothic"/>
              </a:rPr>
              <a:t>This phase includes all the details of the working of app, all the planning phase details and look of the app. All the features app provides to users of the app supposedly. It is all about what we found  good so far multiple changes are supposed to be performed for future work.</a:t>
            </a:r>
            <a:endParaRPr lang="en" sz="900">
              <a:solidFill>
                <a:schemeClr val="dk1"/>
              </a:solidFill>
              <a:latin typeface="Century Gothic"/>
              <a:ea typeface="Century Gothic"/>
              <a:cs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500"/>
                                        <p:tgtEl>
                                          <p:spTgt spid="226"/>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fade">
                                      <p:cBhvr>
                                        <p:cTn id="19" dur="500"/>
                                        <p:tgtEl>
                                          <p:spTgt spid="245"/>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228"/>
                                        </p:tgtEl>
                                        <p:attrNameLst>
                                          <p:attrName>style.visibility</p:attrName>
                                        </p:attrNameLst>
                                      </p:cBhvr>
                                      <p:to>
                                        <p:strVal val="visible"/>
                                      </p:to>
                                    </p:set>
                                    <p:anim calcmode="lin" valueType="num">
                                      <p:cBhvr additive="base">
                                        <p:cTn id="23" dur="1000"/>
                                        <p:tgtEl>
                                          <p:spTgt spid="22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231"/>
                                        </p:tgtEl>
                                        <p:attrNameLst>
                                          <p:attrName>style.visibility</p:attrName>
                                        </p:attrNameLst>
                                      </p:cBhvr>
                                      <p:to>
                                        <p:strVal val="visible"/>
                                      </p:to>
                                    </p:set>
                                    <p:animEffect transition="in" filter="fade">
                                      <p:cBhvr>
                                        <p:cTn id="31" dur="500"/>
                                        <p:tgtEl>
                                          <p:spTgt spid="231"/>
                                        </p:tgtEl>
                                      </p:cBhvr>
                                    </p:animEffect>
                                  </p:childTnLst>
                                </p:cTn>
                              </p:par>
                              <p:par>
                                <p:cTn id="32" presetID="10" presetClass="entr" presetSubtype="0" fill="hold" nodeType="withEffect">
                                  <p:stCondLst>
                                    <p:cond delay="0"/>
                                  </p:stCondLst>
                                  <p:childTnLst>
                                    <p:set>
                                      <p:cBhvr>
                                        <p:cTn id="33" dur="1" fill="hold">
                                          <p:stCondLst>
                                            <p:cond delay="0"/>
                                          </p:stCondLst>
                                        </p:cTn>
                                        <p:tgtEl>
                                          <p:spTgt spid="230"/>
                                        </p:tgtEl>
                                        <p:attrNameLst>
                                          <p:attrName>style.visibility</p:attrName>
                                        </p:attrNameLst>
                                      </p:cBhvr>
                                      <p:to>
                                        <p:strVal val="visible"/>
                                      </p:to>
                                    </p:set>
                                    <p:animEffect transition="in" filter="fade">
                                      <p:cBhvr>
                                        <p:cTn id="34" dur="500"/>
                                        <p:tgtEl>
                                          <p:spTgt spid="230"/>
                                        </p:tgtEl>
                                      </p:cBhvr>
                                    </p:animEffect>
                                  </p:childTnLst>
                                </p:cTn>
                              </p:par>
                            </p:childTnLst>
                          </p:cTn>
                        </p:par>
                        <p:par>
                          <p:cTn id="35" fill="hold">
                            <p:stCondLst>
                              <p:cond delay="4000"/>
                            </p:stCondLst>
                            <p:childTnLst>
                              <p:par>
                                <p:cTn id="36" presetID="2" presetClass="entr" presetSubtype="4"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par>
                                <p:cTn id="48" presetID="10" presetClass="entr" presetSubtype="0" fill="hold" nodeType="with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fade">
                                      <p:cBhvr>
                                        <p:cTn id="50" dur="500"/>
                                        <p:tgtEl>
                                          <p:spTgt spid="234"/>
                                        </p:tgtEl>
                                      </p:cBhvr>
                                    </p:animEffect>
                                  </p:childTnLst>
                                </p:cTn>
                              </p:par>
                            </p:childTnLst>
                          </p:cTn>
                        </p:par>
                        <p:par>
                          <p:cTn id="51" fill="hold">
                            <p:stCondLst>
                              <p:cond delay="5500"/>
                            </p:stCondLst>
                            <p:childTnLst>
                              <p:par>
                                <p:cTn id="52" presetID="2" presetClass="entr" presetSubtype="4" fill="hold" grpId="0" nodeType="afterEffect">
                                  <p:stCondLst>
                                    <p:cond delay="0"/>
                                  </p:stCondLst>
                                  <p:childTnLst>
                                    <p:set>
                                      <p:cBhvr>
                                        <p:cTn id="53" dur="1" fill="hold">
                                          <p:stCondLst>
                                            <p:cond delay="0"/>
                                          </p:stCondLst>
                                        </p:cTn>
                                        <p:tgtEl>
                                          <p:spTgt spid="236"/>
                                        </p:tgtEl>
                                        <p:attrNameLst>
                                          <p:attrName>style.visibility</p:attrName>
                                        </p:attrNameLst>
                                      </p:cBhvr>
                                      <p:to>
                                        <p:strVal val="visible"/>
                                      </p:to>
                                    </p:set>
                                    <p:anim calcmode="lin" valueType="num">
                                      <p:cBhvr additive="base">
                                        <p:cTn id="54" dur="500" fill="hold"/>
                                        <p:tgtEl>
                                          <p:spTgt spid="236"/>
                                        </p:tgtEl>
                                        <p:attrNameLst>
                                          <p:attrName>ppt_x</p:attrName>
                                        </p:attrNameLst>
                                      </p:cBhvr>
                                      <p:tavLst>
                                        <p:tav tm="0">
                                          <p:val>
                                            <p:strVal val="#ppt_x"/>
                                          </p:val>
                                        </p:tav>
                                        <p:tav tm="100000">
                                          <p:val>
                                            <p:strVal val="#ppt_x"/>
                                          </p:val>
                                        </p:tav>
                                      </p:tavLst>
                                    </p:anim>
                                    <p:anim calcmode="lin" valueType="num">
                                      <p:cBhvr additive="base">
                                        <p:cTn id="55" dur="500" fill="hold"/>
                                        <p:tgtEl>
                                          <p:spTgt spid="236"/>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37"/>
                                        </p:tgtEl>
                                        <p:attrNameLst>
                                          <p:attrName>style.visibility</p:attrName>
                                        </p:attrNameLst>
                                      </p:cBhvr>
                                      <p:to>
                                        <p:strVal val="visible"/>
                                      </p:to>
                                    </p:set>
                                    <p:animEffect transition="in" filter="fade">
                                      <p:cBhvr>
                                        <p:cTn id="59" dur="500"/>
                                        <p:tgtEl>
                                          <p:spTgt spid="237"/>
                                        </p:tgtEl>
                                      </p:cBhvr>
                                    </p:animEffect>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500"/>
                                        <p:tgtEl>
                                          <p:spTgt spid="239"/>
                                        </p:tgtEl>
                                      </p:cBhvr>
                                    </p:animEffect>
                                  </p:childTnLst>
                                </p:cTn>
                              </p:par>
                              <p:par>
                                <p:cTn id="64" presetID="10" presetClass="entr" presetSubtype="0" fill="hold" nodeType="withEffect">
                                  <p:stCondLst>
                                    <p:cond delay="0"/>
                                  </p:stCondLst>
                                  <p:childTnLst>
                                    <p:set>
                                      <p:cBhvr>
                                        <p:cTn id="65" dur="1" fill="hold">
                                          <p:stCondLst>
                                            <p:cond delay="0"/>
                                          </p:stCondLst>
                                        </p:cTn>
                                        <p:tgtEl>
                                          <p:spTgt spid="238"/>
                                        </p:tgtEl>
                                        <p:attrNameLst>
                                          <p:attrName>style.visibility</p:attrName>
                                        </p:attrNameLst>
                                      </p:cBhvr>
                                      <p:to>
                                        <p:strVal val="visible"/>
                                      </p:to>
                                    </p:set>
                                    <p:animEffect transition="in" filter="fade">
                                      <p:cBhvr>
                                        <p:cTn id="66" dur="500"/>
                                        <p:tgtEl>
                                          <p:spTgt spid="238"/>
                                        </p:tgtEl>
                                      </p:cBhvr>
                                    </p:animEffect>
                                  </p:childTnLst>
                                </p:cTn>
                              </p:par>
                            </p:childTnLst>
                          </p:cTn>
                        </p:par>
                        <p:par>
                          <p:cTn id="67" fill="hold">
                            <p:stCondLst>
                              <p:cond delay="7000"/>
                            </p:stCondLst>
                            <p:childTnLst>
                              <p:par>
                                <p:cTn id="68" presetID="2" presetClass="entr" presetSubtype="4" fill="hold" nodeType="afterEffect">
                                  <p:stCondLst>
                                    <p:cond delay="0"/>
                                  </p:stCondLst>
                                  <p:childTnLst>
                                    <p:set>
                                      <p:cBhvr>
                                        <p:cTn id="69" dur="1" fill="hold">
                                          <p:stCondLst>
                                            <p:cond delay="0"/>
                                          </p:stCondLst>
                                        </p:cTn>
                                        <p:tgtEl>
                                          <p:spTgt spid="240"/>
                                        </p:tgtEl>
                                        <p:attrNameLst>
                                          <p:attrName>style.visibility</p:attrName>
                                        </p:attrNameLst>
                                      </p:cBhvr>
                                      <p:to>
                                        <p:strVal val="visible"/>
                                      </p:to>
                                    </p:set>
                                    <p:anim calcmode="lin" valueType="num">
                                      <p:cBhvr additive="base">
                                        <p:cTn id="70" dur="1000"/>
                                        <p:tgtEl>
                                          <p:spTgt spid="240"/>
                                        </p:tgtEl>
                                        <p:attrNameLst>
                                          <p:attrName>ppt_y</p:attrName>
                                        </p:attrNameLst>
                                      </p:cBhvr>
                                      <p:tavLst>
                                        <p:tav tm="0">
                                          <p:val>
                                            <p:strVal val="#ppt_y+1"/>
                                          </p:val>
                                        </p:tav>
                                        <p:tav tm="100000">
                                          <p:val>
                                            <p:strVal val="#ppt_y"/>
                                          </p:val>
                                        </p:tav>
                                      </p:tavLst>
                                    </p:anim>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241"/>
                                        </p:tgtEl>
                                        <p:attrNameLst>
                                          <p:attrName>style.visibility</p:attrName>
                                        </p:attrNameLst>
                                      </p:cBhvr>
                                      <p:to>
                                        <p:strVal val="visible"/>
                                      </p:to>
                                    </p:set>
                                    <p:animEffect transition="in" filter="fade">
                                      <p:cBhvr>
                                        <p:cTn id="74" dur="500"/>
                                        <p:tgtEl>
                                          <p:spTgt spid="241"/>
                                        </p:tgtEl>
                                      </p:cBhvr>
                                    </p:animEffect>
                                  </p:childTnLst>
                                </p:cTn>
                              </p:par>
                            </p:childTnLst>
                          </p:cTn>
                        </p:par>
                        <p:par>
                          <p:cTn id="75" fill="hold">
                            <p:stCondLst>
                              <p:cond delay="8500"/>
                            </p:stCondLst>
                            <p:childTnLst>
                              <p:par>
                                <p:cTn id="76" presetID="10" presetClass="entr" presetSubtype="0" fill="hold" nodeType="afterEffect">
                                  <p:stCondLst>
                                    <p:cond delay="0"/>
                                  </p:stCondLst>
                                  <p:childTnLst>
                                    <p:set>
                                      <p:cBhvr>
                                        <p:cTn id="77" dur="1" fill="hold">
                                          <p:stCondLst>
                                            <p:cond delay="0"/>
                                          </p:stCondLst>
                                        </p:cTn>
                                        <p:tgtEl>
                                          <p:spTgt spid="255"/>
                                        </p:tgtEl>
                                        <p:attrNameLst>
                                          <p:attrName>style.visibility</p:attrName>
                                        </p:attrNameLst>
                                      </p:cBhvr>
                                      <p:to>
                                        <p:strVal val="visible"/>
                                      </p:to>
                                    </p:set>
                                    <p:animEffect transition="in" filter="fade">
                                      <p:cBhvr>
                                        <p:cTn id="78" dur="1000"/>
                                        <p:tgtEl>
                                          <p:spTgt spid="255"/>
                                        </p:tgtEl>
                                      </p:cBhvr>
                                    </p:animEffect>
                                  </p:childTnLst>
                                </p:cTn>
                              </p:par>
                              <p:par>
                                <p:cTn id="79" presetID="10" presetClass="entr" presetSubtype="0" fill="hold" nodeType="withEffect">
                                  <p:stCondLst>
                                    <p:cond delay="0"/>
                                  </p:stCondLst>
                                  <p:childTnLst>
                                    <p:set>
                                      <p:cBhvr>
                                        <p:cTn id="80" dur="1" fill="hold">
                                          <p:stCondLst>
                                            <p:cond delay="0"/>
                                          </p:stCondLst>
                                        </p:cTn>
                                        <p:tgtEl>
                                          <p:spTgt spid="254"/>
                                        </p:tgtEl>
                                        <p:attrNameLst>
                                          <p:attrName>style.visibility</p:attrName>
                                        </p:attrNameLst>
                                      </p:cBhvr>
                                      <p:to>
                                        <p:strVal val="visible"/>
                                      </p:to>
                                    </p:set>
                                    <p:animEffect transition="in" filter="fade">
                                      <p:cBhvr>
                                        <p:cTn id="81" dur="1000"/>
                                        <p:tgtEl>
                                          <p:spTgt spid="254"/>
                                        </p:tgtEl>
                                      </p:cBhvr>
                                    </p:animEffect>
                                  </p:childTnLst>
                                </p:cTn>
                              </p:par>
                              <p:par>
                                <p:cTn id="82" presetID="2" presetClass="entr" presetSubtype="4" fill="hold" nodeType="withEffect">
                                  <p:stCondLst>
                                    <p:cond delay="0"/>
                                  </p:stCondLst>
                                  <p:childTnLst>
                                    <p:set>
                                      <p:cBhvr>
                                        <p:cTn id="83" dur="1" fill="hold">
                                          <p:stCondLst>
                                            <p:cond delay="0"/>
                                          </p:stCondLst>
                                        </p:cTn>
                                        <p:tgtEl>
                                          <p:spTgt spid="256"/>
                                        </p:tgtEl>
                                        <p:attrNameLst>
                                          <p:attrName>style.visibility</p:attrName>
                                        </p:attrNameLst>
                                      </p:cBhvr>
                                      <p:to>
                                        <p:strVal val="visible"/>
                                      </p:to>
                                    </p:set>
                                    <p:anim calcmode="lin" valueType="num">
                                      <p:cBhvr additive="base">
                                        <p:cTn id="84" dur="1000"/>
                                        <p:tgtEl>
                                          <p:spTgt spid="256"/>
                                        </p:tgtEl>
                                        <p:attrNameLst>
                                          <p:attrName>ppt_y</p:attrName>
                                        </p:attrNameLst>
                                      </p:cBhvr>
                                      <p:tavLst>
                                        <p:tav tm="0">
                                          <p:val>
                                            <p:strVal val="#ppt_y+1"/>
                                          </p:val>
                                        </p:tav>
                                        <p:tav tm="100000">
                                          <p:val>
                                            <p:strVal val="#ppt_y"/>
                                          </p:val>
                                        </p:tav>
                                      </p:tavLst>
                                    </p:anim>
                                  </p:childTnLst>
                                </p:cTn>
                              </p:par>
                            </p:childTnLst>
                          </p:cTn>
                        </p:par>
                        <p:par>
                          <p:cTn id="85" fill="hold">
                            <p:stCondLst>
                              <p:cond delay="9500"/>
                            </p:stCondLst>
                            <p:childTnLst>
                              <p:par>
                                <p:cTn id="86" presetID="10" presetClass="entr" presetSubtype="0" fill="hold" nodeType="afterEffect">
                                  <p:stCondLst>
                                    <p:cond delay="0"/>
                                  </p:stCondLst>
                                  <p:childTnLst>
                                    <p:set>
                                      <p:cBhvr>
                                        <p:cTn id="87" dur="1" fill="hold">
                                          <p:stCondLst>
                                            <p:cond delay="0"/>
                                          </p:stCondLst>
                                        </p:cTn>
                                        <p:tgtEl>
                                          <p:spTgt spid="257"/>
                                        </p:tgtEl>
                                        <p:attrNameLst>
                                          <p:attrName>style.visibility</p:attrName>
                                        </p:attrNameLst>
                                      </p:cBhvr>
                                      <p:to>
                                        <p:strVal val="visible"/>
                                      </p:to>
                                    </p:set>
                                    <p:animEffect transition="in" filter="fade">
                                      <p:cBhvr>
                                        <p:cTn id="88"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37" grpId="0"/>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01</a:t>
            </a:r>
            <a:endParaRPr/>
          </a:p>
        </p:txBody>
      </p:sp>
      <p:sp>
        <p:nvSpPr>
          <p:cNvPr id="266" name="Google Shape;266;p27"/>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Overview</a:t>
            </a:r>
            <a:br>
              <a:rPr lang="en"/>
            </a:br>
            <a:r>
              <a:rPr lang="en"/>
              <a:t>Of the Project</a:t>
            </a:r>
            <a:endParaRPr/>
          </a:p>
        </p:txBody>
      </p:sp>
      <p:pic>
        <p:nvPicPr>
          <p:cNvPr id="267" name="Google Shape;267;p27"/>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8"/>
          <p:cNvSpPr txBox="1">
            <a:spLocks noGrp="1"/>
          </p:cNvSpPr>
          <p:nvPr>
            <p:ph type="title"/>
          </p:nvPr>
        </p:nvSpPr>
        <p:spPr>
          <a:xfrm>
            <a:off x="178275" y="181750"/>
            <a:ext cx="46365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t>Problem </a:t>
            </a:r>
            <a:r>
              <a:rPr lang="en">
                <a:solidFill>
                  <a:schemeClr val="accent1"/>
                </a:solidFill>
              </a:rPr>
              <a:t>Statement</a:t>
            </a:r>
            <a:endParaRPr>
              <a:solidFill>
                <a:schemeClr val="accent1"/>
              </a:solidFill>
            </a:endParaRPr>
          </a:p>
        </p:txBody>
      </p:sp>
      <p:sp>
        <p:nvSpPr>
          <p:cNvPr id="274" name="Google Shape;274;p28"/>
          <p:cNvSpPr txBox="1"/>
          <p:nvPr/>
        </p:nvSpPr>
        <p:spPr>
          <a:xfrm>
            <a:off x="601877" y="1067893"/>
            <a:ext cx="7887918" cy="2569894"/>
          </a:xfrm>
          <a:prstGeom prst="rect">
            <a:avLst/>
          </a:prstGeom>
          <a:noFill/>
          <a:ln>
            <a:noFill/>
          </a:ln>
        </p:spPr>
        <p:txBody>
          <a:bodyPr spcFirstLastPara="1" wrap="square" lIns="91425" tIns="45700" rIns="91425" bIns="45700" anchor="t" anchorCtr="0">
            <a:spAutoFit/>
          </a:bodyPr>
          <a:lstStyle/>
          <a:p>
            <a:pPr marL="285750" lvl="0" indent="-285750" algn="just">
              <a:lnSpc>
                <a:spcPct val="115000"/>
              </a:lnSpc>
              <a:buClr>
                <a:schemeClr val="accent2">
                  <a:lumMod val="75000"/>
                </a:schemeClr>
              </a:buClr>
              <a:buSzPct val="92000"/>
              <a:buFont typeface="Arial" panose="020B0604020202020204" pitchFamily="34" charset="0"/>
              <a:buChar char="•"/>
            </a:pPr>
            <a:r>
              <a:rPr lang="en-US" dirty="0">
                <a:latin typeface="Century Gothic" panose="020B0502020202020204" pitchFamily="34" charset="0"/>
              </a:rPr>
              <a:t>It aims to address the issue of limited accessibility and convenience when using a physical mouse. </a:t>
            </a:r>
          </a:p>
          <a:p>
            <a:pPr marL="285750" lvl="0" indent="-285750" algn="just">
              <a:lnSpc>
                <a:spcPct val="115000"/>
              </a:lnSpc>
              <a:buClr>
                <a:schemeClr val="accent2">
                  <a:lumMod val="75000"/>
                </a:schemeClr>
              </a:buClr>
              <a:buSzPct val="92000"/>
              <a:buFont typeface="Arial" panose="020B0604020202020204" pitchFamily="34" charset="0"/>
              <a:buChar char="•"/>
            </a:pPr>
            <a:r>
              <a:rPr lang="en-US" dirty="0">
                <a:latin typeface="Century Gothic" panose="020B0502020202020204" pitchFamily="34" charset="0"/>
              </a:rPr>
              <a:t>For individuals with physical disabilities or those who require hands-free navigation, it could provide a more comfortable and efficient way of interacting with a computer.</a:t>
            </a:r>
          </a:p>
          <a:p>
            <a:pPr marL="285750" lvl="0" indent="-285750" algn="just">
              <a:lnSpc>
                <a:spcPct val="115000"/>
              </a:lnSpc>
              <a:buClr>
                <a:schemeClr val="accent2">
                  <a:lumMod val="75000"/>
                </a:schemeClr>
              </a:buClr>
              <a:buSzPct val="92000"/>
              <a:buFont typeface="Arial" panose="020B0604020202020204" pitchFamily="34" charset="0"/>
              <a:buChar char="•"/>
            </a:pPr>
            <a:r>
              <a:rPr lang="en-US" dirty="0">
                <a:latin typeface="Century Gothic" panose="020B0502020202020204" pitchFamily="34" charset="0"/>
              </a:rPr>
              <a:t>The primary goal of this project is to create a user-friendly interface that allows users to control the computer seamlessly and accurately without the need for physical mouse devices.</a:t>
            </a:r>
          </a:p>
          <a:p>
            <a:pPr marL="285750" lvl="0" indent="-285750" algn="just">
              <a:lnSpc>
                <a:spcPct val="115000"/>
              </a:lnSpc>
              <a:buClr>
                <a:schemeClr val="accent2">
                  <a:lumMod val="75000"/>
                </a:schemeClr>
              </a:buClr>
              <a:buSzPct val="92000"/>
              <a:buFont typeface="Arial" panose="020B0604020202020204" pitchFamily="34" charset="0"/>
              <a:buChar char="•"/>
            </a:pPr>
            <a:r>
              <a:rPr lang="en-US" dirty="0">
                <a:latin typeface="Century Gothic" panose="020B0502020202020204" pitchFamily="34" charset="0"/>
                <a:ea typeface="Century Gothic"/>
                <a:cs typeface="Century Gothic"/>
                <a:sym typeface="Century Gothic"/>
              </a:rPr>
              <a:t>To design a virtual mouse which detects hand gestures and performs mouse operations only using the fingers.</a:t>
            </a:r>
          </a:p>
          <a:p>
            <a:pPr marL="285750" lvl="0" indent="-285750" algn="just">
              <a:lnSpc>
                <a:spcPct val="115000"/>
              </a:lnSpc>
              <a:buClr>
                <a:schemeClr val="accent2">
                  <a:lumMod val="75000"/>
                </a:schemeClr>
              </a:buClr>
              <a:buSzPct val="92000"/>
              <a:buFont typeface="Arial" panose="020B0604020202020204" pitchFamily="34" charset="0"/>
              <a:buChar char="•"/>
            </a:pPr>
            <a:r>
              <a:rPr lang="en-US" dirty="0">
                <a:latin typeface="Century Gothic" panose="020B0502020202020204" pitchFamily="34" charset="0"/>
                <a:ea typeface="Century Gothic"/>
                <a:cs typeface="Century Gothic"/>
                <a:sym typeface="Century Gothic"/>
              </a:rPr>
              <a:t>Easy to use and cost effective.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571450" y="130750"/>
            <a:ext cx="4103700" cy="631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solidFill>
                  <a:schemeClr val="lt2"/>
                </a:solidFill>
              </a:rPr>
              <a:t>Motivation &amp; </a:t>
            </a:r>
            <a:r>
              <a:rPr lang="en">
                <a:solidFill>
                  <a:schemeClr val="accent1"/>
                </a:solidFill>
              </a:rPr>
              <a:t>Aim</a:t>
            </a:r>
            <a:endParaRPr>
              <a:solidFill>
                <a:schemeClr val="accent1"/>
              </a:solidFill>
            </a:endParaRPr>
          </a:p>
        </p:txBody>
      </p:sp>
      <p:sp>
        <p:nvSpPr>
          <p:cNvPr id="283" name="Google Shape;283;p29"/>
          <p:cNvSpPr txBox="1">
            <a:spLocks noGrp="1"/>
          </p:cNvSpPr>
          <p:nvPr>
            <p:ph type="body" idx="1"/>
          </p:nvPr>
        </p:nvSpPr>
        <p:spPr>
          <a:xfrm>
            <a:off x="368659" y="1036017"/>
            <a:ext cx="5125175" cy="3408300"/>
          </a:xfrm>
          <a:prstGeom prst="rect">
            <a:avLst/>
          </a:prstGeom>
          <a:noFill/>
          <a:ln>
            <a:noFill/>
          </a:ln>
        </p:spPr>
        <p:txBody>
          <a:bodyPr spcFirstLastPara="1" wrap="square" lIns="91425" tIns="91425" rIns="91425" bIns="91425" anchor="t" anchorCtr="0">
            <a:noAutofit/>
          </a:bodyPr>
          <a:lstStyle/>
          <a:p>
            <a:pPr algn="just"/>
            <a:r>
              <a:rPr lang="en-US" sz="1300" dirty="0">
                <a:latin typeface="Montserrat" panose="00000500000000000000" pitchFamily="2" charset="0"/>
              </a:rPr>
              <a:t>The conventional method of controlling a computer mouse is by physically moving it on a surface. However, this approach is not always convenient, particularly in situations where desk space is limited or when the user has a physical disability that makes it challenging to use a traditional mouse.</a:t>
            </a:r>
            <a:endParaRPr lang="en" sz="1300" i="1" dirty="0">
              <a:latin typeface="Montserrat" panose="00000500000000000000" pitchFamily="2" charset="0"/>
              <a:ea typeface="Century Gothic"/>
              <a:cs typeface="Century Gothic"/>
            </a:endParaRPr>
          </a:p>
          <a:p>
            <a:pPr marL="139700" indent="0" algn="just">
              <a:buNone/>
            </a:pPr>
            <a:endParaRPr lang="en" sz="1300" dirty="0">
              <a:ea typeface="Century Gothic"/>
              <a:cs typeface="Century Gothic"/>
            </a:endParaRPr>
          </a:p>
          <a:p>
            <a:pPr algn="just"/>
            <a:r>
              <a:rPr lang="en-US" sz="1300" dirty="0"/>
              <a:t>As the COVID-19 pandemic has taught us, reducing physical contact with shared surfaces is critical to maintaining good health. By using hand gestures instead of a traditional mouse, we can reduce the need for physical contact with shared devices.</a:t>
            </a:r>
            <a:endParaRPr lang="en" sz="1300" dirty="0">
              <a:ea typeface="Century Gothic"/>
              <a:cs typeface="Century Gothic"/>
            </a:endParaRPr>
          </a:p>
          <a:p>
            <a:pPr algn="just"/>
            <a:endParaRPr lang="en" sz="1300" dirty="0">
              <a:ea typeface="Century Gothic"/>
              <a:cs typeface="Century Gothic"/>
            </a:endParaRPr>
          </a:p>
        </p:txBody>
      </p:sp>
      <p:pic>
        <p:nvPicPr>
          <p:cNvPr id="284" name="Google Shape;284;p29"/>
          <p:cNvPicPr preferRelativeResize="0"/>
          <p:nvPr/>
        </p:nvPicPr>
        <p:blipFill rotWithShape="1">
          <a:blip r:embed="rId3">
            <a:alphaModFix/>
          </a:blip>
          <a:srcRect l="15700" t="13386" r="15706" b="13386"/>
          <a:stretch/>
        </p:blipFill>
        <p:spPr>
          <a:xfrm>
            <a:off x="5664820" y="642666"/>
            <a:ext cx="3251537" cy="361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571450" y="130750"/>
            <a:ext cx="4103700" cy="631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solidFill>
                  <a:schemeClr val="lt2"/>
                </a:solidFill>
              </a:rPr>
              <a:t>Objec</a:t>
            </a:r>
            <a:r>
              <a:rPr lang="en">
                <a:solidFill>
                  <a:schemeClr val="dk2"/>
                </a:solidFill>
              </a:rPr>
              <a:t>tives</a:t>
            </a:r>
            <a:r>
              <a:rPr lang="en">
                <a:solidFill>
                  <a:schemeClr val="lt2"/>
                </a:solidFill>
              </a:rPr>
              <a:t> </a:t>
            </a:r>
            <a:endParaRPr>
              <a:solidFill>
                <a:schemeClr val="accent1"/>
              </a:solidFill>
            </a:endParaRPr>
          </a:p>
        </p:txBody>
      </p:sp>
      <p:sp>
        <p:nvSpPr>
          <p:cNvPr id="290" name="Google Shape;290;p30"/>
          <p:cNvSpPr txBox="1">
            <a:spLocks noGrp="1"/>
          </p:cNvSpPr>
          <p:nvPr>
            <p:ph type="body" idx="1"/>
          </p:nvPr>
        </p:nvSpPr>
        <p:spPr>
          <a:xfrm>
            <a:off x="329409" y="1247470"/>
            <a:ext cx="5725392" cy="2995800"/>
          </a:xfrm>
          <a:prstGeom prst="rect">
            <a:avLst/>
          </a:prstGeom>
          <a:noFill/>
          <a:ln>
            <a:noFill/>
          </a:ln>
        </p:spPr>
        <p:txBody>
          <a:bodyPr spcFirstLastPara="1" wrap="square" lIns="91425" tIns="91425" rIns="91425" bIns="91425" anchor="t" anchorCtr="0">
            <a:noAutofit/>
          </a:bodyPr>
          <a:lstStyle/>
          <a:p>
            <a:pPr algn="just"/>
            <a:r>
              <a:rPr lang="en-US" b="1" dirty="0"/>
              <a:t>Easier Interaction</a:t>
            </a:r>
            <a:r>
              <a:rPr lang="en-US" dirty="0"/>
              <a:t> providing a more intuitive and natural interface for navigating and controlling the computer, without the need for physical devices such as mice or touchpads.</a:t>
            </a:r>
          </a:p>
          <a:p>
            <a:pPr algn="just"/>
            <a:r>
              <a:rPr lang="en-US" b="1" dirty="0"/>
              <a:t>Improved accessibility </a:t>
            </a:r>
            <a:r>
              <a:rPr lang="en-US" dirty="0"/>
              <a:t>for individuals with physical disabilities.</a:t>
            </a:r>
          </a:p>
          <a:p>
            <a:pPr algn="just"/>
            <a:r>
              <a:rPr lang="en-US" b="1" dirty="0"/>
              <a:t>Smoother usability</a:t>
            </a:r>
            <a:r>
              <a:rPr lang="en-US" dirty="0"/>
              <a:t> for enhancing the overall user experience for all users with easier sets of gestures to use the device.</a:t>
            </a:r>
          </a:p>
        </p:txBody>
      </p:sp>
      <p:pic>
        <p:nvPicPr>
          <p:cNvPr id="291" name="Google Shape;291;p30">
            <a:hlinkClick r:id="rId3"/>
          </p:cNvPr>
          <p:cNvPicPr preferRelativeResize="0"/>
          <p:nvPr/>
        </p:nvPicPr>
        <p:blipFill rotWithShape="1">
          <a:blip r:embed="rId4">
            <a:alphaModFix/>
          </a:blip>
          <a:srcRect l="11792" t="10832" r="11782" b="10838"/>
          <a:stretch/>
        </p:blipFill>
        <p:spPr>
          <a:xfrm>
            <a:off x="5986151" y="893226"/>
            <a:ext cx="2870150" cy="294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02</a:t>
            </a:r>
            <a:endParaRPr/>
          </a:p>
        </p:txBody>
      </p:sp>
      <p:sp>
        <p:nvSpPr>
          <p:cNvPr id="315" name="Google Shape;315;p34"/>
          <p:cNvSpPr txBox="1">
            <a:spLocks noGrp="1"/>
          </p:cNvSpPr>
          <p:nvPr>
            <p:ph type="title"/>
          </p:nvPr>
        </p:nvSpPr>
        <p:spPr>
          <a:xfrm>
            <a:off x="4635625" y="3323674"/>
            <a:ext cx="4436400" cy="863127"/>
          </a:xfrm>
          <a:prstGeom prst="rect">
            <a:avLst/>
          </a:prstGeom>
          <a:noFill/>
          <a:ln>
            <a:noFill/>
          </a:ln>
        </p:spPr>
        <p:txBody>
          <a:bodyPr spcFirstLastPara="1" wrap="square" lIns="91425" tIns="91425" rIns="91425" bIns="91425" anchor="ctr" anchorCtr="0">
            <a:noAutofit/>
          </a:bodyPr>
          <a:lstStyle/>
          <a:p>
            <a:r>
              <a:rPr lang="en-IN">
                <a:solidFill>
                  <a:schemeClr val="bg1"/>
                </a:solidFill>
              </a:rPr>
              <a:t>Literature</a:t>
            </a:r>
            <a:br>
              <a:rPr lang="en-IN">
                <a:solidFill>
                  <a:schemeClr val="bg1"/>
                </a:solidFill>
              </a:rPr>
            </a:br>
            <a:r>
              <a:rPr lang="en-IN">
                <a:solidFill>
                  <a:schemeClr val="bg1"/>
                </a:solidFill>
              </a:rPr>
              <a:t>Survey</a:t>
            </a:r>
            <a:endParaRPr lang="en-US">
              <a:solidFill>
                <a:schemeClr val="bg1"/>
              </a:solidFill>
            </a:endParaRPr>
          </a:p>
        </p:txBody>
      </p:sp>
      <p:pic>
        <p:nvPicPr>
          <p:cNvPr id="316" name="Google Shape;316;p34"/>
          <p:cNvPicPr preferRelativeResize="0"/>
          <p:nvPr/>
        </p:nvPicPr>
        <p:blipFill rotWithShape="1">
          <a:blip r:embed="rId3">
            <a:alphaModFix/>
          </a:blip>
          <a:srcRect l="18450" t="13356" r="11423" b="14482"/>
          <a:stretch/>
        </p:blipFill>
        <p:spPr>
          <a:xfrm>
            <a:off x="641772" y="751575"/>
            <a:ext cx="3714226" cy="3821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32"/>
          <p:cNvGraphicFramePr/>
          <p:nvPr>
            <p:extLst>
              <p:ext uri="{D42A27DB-BD31-4B8C-83A1-F6EECF244321}">
                <p14:modId xmlns:p14="http://schemas.microsoft.com/office/powerpoint/2010/main" val="2942819954"/>
              </p:ext>
            </p:extLst>
          </p:nvPr>
        </p:nvGraphicFramePr>
        <p:xfrm>
          <a:off x="211137" y="753601"/>
          <a:ext cx="8721725" cy="3627841"/>
        </p:xfrm>
        <a:graphic>
          <a:graphicData uri="http://schemas.openxmlformats.org/drawingml/2006/table">
            <a:tbl>
              <a:tblPr>
                <a:noFill/>
                <a:tableStyleId>{927EDEDA-C189-4744-B270-A309525B8F8B}</a:tableStyleId>
              </a:tblPr>
              <a:tblGrid>
                <a:gridCol w="400050">
                  <a:extLst>
                    <a:ext uri="{9D8B030D-6E8A-4147-A177-3AD203B41FA5}">
                      <a16:colId xmlns:a16="http://schemas.microsoft.com/office/drawing/2014/main" val="20000"/>
                    </a:ext>
                  </a:extLst>
                </a:gridCol>
                <a:gridCol w="2606675">
                  <a:extLst>
                    <a:ext uri="{9D8B030D-6E8A-4147-A177-3AD203B41FA5}">
                      <a16:colId xmlns:a16="http://schemas.microsoft.com/office/drawing/2014/main" val="20001"/>
                    </a:ext>
                  </a:extLst>
                </a:gridCol>
                <a:gridCol w="3422650">
                  <a:extLst>
                    <a:ext uri="{9D8B030D-6E8A-4147-A177-3AD203B41FA5}">
                      <a16:colId xmlns:a16="http://schemas.microsoft.com/office/drawing/2014/main" val="20002"/>
                    </a:ext>
                  </a:extLst>
                </a:gridCol>
                <a:gridCol w="2292350">
                  <a:extLst>
                    <a:ext uri="{9D8B030D-6E8A-4147-A177-3AD203B41FA5}">
                      <a16:colId xmlns:a16="http://schemas.microsoft.com/office/drawing/2014/main" val="20003"/>
                    </a:ext>
                  </a:extLst>
                </a:gridCol>
              </a:tblGrid>
              <a:tr h="384439">
                <a:tc>
                  <a:txBody>
                    <a:bodyPr/>
                    <a:lstStyle/>
                    <a:p>
                      <a:pPr marL="0" marR="0" lvl="0" indent="0" algn="l" rtl="0">
                        <a:lnSpc>
                          <a:spcPct val="100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Sr. No</a:t>
                      </a:r>
                      <a:endParaRPr sz="950" b="1" u="none" strike="noStrike" cap="none">
                        <a:latin typeface="Century Gothic"/>
                        <a:ea typeface="Century Gothic"/>
                        <a:cs typeface="Century Gothic"/>
                        <a:sym typeface="Century Gothic"/>
                      </a:endParaRPr>
                    </a:p>
                  </a:txBody>
                  <a:tcPr marL="63500" marR="63500" marT="63500" marB="63500"/>
                </a:tc>
                <a:tc>
                  <a:txBody>
                    <a:bodyPr/>
                    <a:lstStyle/>
                    <a:p>
                      <a:pPr marL="0" marR="0" lvl="0" indent="0" algn="l" rtl="0">
                        <a:lnSpc>
                          <a:spcPct val="115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Paper</a:t>
                      </a:r>
                      <a:endParaRPr sz="950" b="1" u="none" strike="noStrike" cap="none">
                        <a:latin typeface="Century Gothic"/>
                        <a:ea typeface="Century Gothic"/>
                        <a:cs typeface="Century Gothic"/>
                        <a:sym typeface="Century Gothic"/>
                      </a:endParaRPr>
                    </a:p>
                  </a:txBody>
                  <a:tcPr marL="63500" marR="63500" marT="63500" marB="63500"/>
                </a:tc>
                <a:tc>
                  <a:txBody>
                    <a:bodyPr/>
                    <a:lstStyle/>
                    <a:p>
                      <a:pPr marL="0" marR="0" lvl="0" indent="0" algn="l" rtl="0">
                        <a:lnSpc>
                          <a:spcPct val="115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Method</a:t>
                      </a:r>
                      <a:r>
                        <a:rPr lang="en" sz="950" b="1" u="none" strike="noStrike" cap="none">
                          <a:latin typeface="Century Gothic"/>
                          <a:ea typeface="Century Gothic"/>
                          <a:cs typeface="Century Gothic"/>
                        </a:rPr>
                        <a:t> </a:t>
                      </a:r>
                      <a:endParaRPr sz="950" b="1" u="none" strike="noStrike" cap="none">
                        <a:latin typeface="Century Gothic"/>
                        <a:ea typeface="Century Gothic"/>
                        <a:cs typeface="Century Gothic"/>
                        <a:sym typeface="Century Gothic"/>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Conclusion</a:t>
                      </a:r>
                      <a:r>
                        <a:rPr lang="en" sz="950" b="1" u="none" strike="noStrike" cap="none">
                          <a:latin typeface="Century Gothic"/>
                          <a:ea typeface="Century Gothic"/>
                          <a:cs typeface="Century Gothic"/>
                        </a:rPr>
                        <a:t> </a:t>
                      </a:r>
                      <a:endParaRPr sz="950" b="1" u="none" strike="noStrike" cap="none">
                        <a:latin typeface="Century Gothic"/>
                        <a:ea typeface="Century Gothic"/>
                        <a:cs typeface="Century Gothic"/>
                        <a:sym typeface="Century Gothic"/>
                      </a:endParaRPr>
                    </a:p>
                  </a:txBody>
                  <a:tcPr marL="63500" marR="63500" marT="63500" marB="63500"/>
                </a:tc>
                <a:extLst>
                  <a:ext uri="{0D108BD9-81ED-4DB2-BD59-A6C34878D82A}">
                    <a16:rowId xmlns:a16="http://schemas.microsoft.com/office/drawing/2014/main" val="10000"/>
                  </a:ext>
                </a:extLst>
              </a:tr>
              <a:tr h="1267673">
                <a:tc>
                  <a:txBody>
                    <a:bodyPr/>
                    <a:lstStyle/>
                    <a:p>
                      <a:pPr marL="0" marR="0" lvl="0" indent="0" algn="l" rtl="0">
                        <a:lnSpc>
                          <a:spcPct val="100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3.</a:t>
                      </a:r>
                      <a:endParaRPr sz="950" b="1" u="none" strike="noStrike" cap="none">
                        <a:latin typeface="Century Gothic"/>
                        <a:ea typeface="Century Gothic"/>
                        <a:cs typeface="Century Gothic"/>
                        <a:sym typeface="Century Gothic"/>
                      </a:endParaRPr>
                    </a:p>
                  </a:txBody>
                  <a:tcPr marL="63500" marR="63500" marT="63500" marB="63500"/>
                </a:tc>
                <a:tc>
                  <a:txBody>
                    <a:bodyPr/>
                    <a:lstStyle/>
                    <a:p>
                      <a:pPr lvl="0">
                        <a:buNone/>
                      </a:pPr>
                      <a:r>
                        <a:rPr lang="en-US" sz="950" b="0" i="0" u="none" strike="noStrike" cap="none" noProof="0">
                          <a:latin typeface="Century Gothic"/>
                        </a:rPr>
                        <a:t>Vicari, M. and Gaspari, M., 2021. Analysis of news sentiments using natural language processing and deep learning. </a:t>
                      </a:r>
                      <a:r>
                        <a:rPr lang="en-US" sz="950" b="0" i="1" u="none" strike="noStrike" cap="none" noProof="0">
                          <a:latin typeface="Century Gothic"/>
                        </a:rPr>
                        <a:t>Ai &amp; Society</a:t>
                      </a:r>
                      <a:r>
                        <a:rPr lang="en-US" sz="950" b="0" i="0" u="none" strike="noStrike" cap="none" noProof="0">
                          <a:latin typeface="Century Gothic"/>
                        </a:rPr>
                        <a:t>, </a:t>
                      </a:r>
                      <a:r>
                        <a:rPr lang="en-US" sz="950" b="0" i="1" u="none" strike="noStrike" cap="none" noProof="0">
                          <a:latin typeface="Century Gothic"/>
                        </a:rPr>
                        <a:t>36</a:t>
                      </a:r>
                      <a:r>
                        <a:rPr lang="en-US" sz="950" b="0" i="0" u="none" strike="noStrike" cap="none" noProof="0">
                          <a:latin typeface="Century Gothic"/>
                        </a:rPr>
                        <a:t>(3), pp.931-937.</a:t>
                      </a:r>
                      <a:endParaRPr lang="en-US"/>
                    </a:p>
                    <a:p>
                      <a:pPr lvl="0">
                        <a:buNone/>
                      </a:pPr>
                      <a:endParaRPr lang="en-US" sz="950" b="0" i="0" u="none" strike="noStrike" cap="none" noProof="0">
                        <a:latin typeface="Century Gothic"/>
                      </a:endParaRPr>
                    </a:p>
                    <a:p>
                      <a:pPr lvl="0">
                        <a:buNone/>
                      </a:pPr>
                      <a:endParaRPr lang="en-US" sz="950" b="0" i="0" u="none" strike="noStrike" cap="none" noProof="0">
                        <a:latin typeface="Century Gothic"/>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000"/>
                        <a:buFont typeface="Arial"/>
                        <a:buNone/>
                      </a:pPr>
                      <a:r>
                        <a:rPr lang="en-US" sz="950" u="none" strike="noStrike" cap="none">
                          <a:latin typeface="Century Gothic"/>
                          <a:ea typeface="Century Gothic"/>
                          <a:cs typeface="Century Gothic"/>
                        </a:rPr>
                        <a:t>Dataset: </a:t>
                      </a:r>
                      <a:r>
                        <a:rPr lang="en-US" sz="950" b="0" i="0" u="none" strike="noStrike" cap="none" noProof="0">
                          <a:latin typeface="Century Gothic"/>
                        </a:rPr>
                        <a:t>https://www.kaggle.com/aaron7sun/stocknews/home</a:t>
                      </a:r>
                      <a:endParaRPr lang="en-US" sz="950" u="none" strike="noStrike" cap="none">
                        <a:latin typeface="Century Gothic"/>
                        <a:ea typeface="Century Gothic"/>
                        <a:cs typeface="Century Gothic"/>
                      </a:endParaRPr>
                    </a:p>
                    <a:p>
                      <a:pPr marL="0" marR="0" lvl="0" indent="0" algn="l">
                        <a:lnSpc>
                          <a:spcPct val="100000"/>
                        </a:lnSpc>
                        <a:spcBef>
                          <a:spcPts val="0"/>
                        </a:spcBef>
                        <a:spcAft>
                          <a:spcPts val="0"/>
                        </a:spcAft>
                        <a:buSzPts val="1000"/>
                        <a:buFont typeface="Arial"/>
                        <a:buNone/>
                      </a:pPr>
                      <a:endParaRPr lang="en-US" sz="950" u="none" strike="noStrike" cap="none">
                        <a:latin typeface="Century Gothic"/>
                        <a:ea typeface="Century Gothic"/>
                        <a:cs typeface="Century Gothic"/>
                      </a:endParaRPr>
                    </a:p>
                    <a:p>
                      <a:pPr marL="0" marR="0" lvl="0" indent="0" algn="l">
                        <a:lnSpc>
                          <a:spcPct val="100000"/>
                        </a:lnSpc>
                        <a:spcBef>
                          <a:spcPts val="0"/>
                        </a:spcBef>
                        <a:spcAft>
                          <a:spcPts val="0"/>
                        </a:spcAft>
                        <a:buSzPts val="1000"/>
                        <a:buFont typeface="Arial"/>
                        <a:buNone/>
                      </a:pPr>
                      <a:r>
                        <a:rPr lang="en-US" sz="950" u="none" strike="noStrike" cap="none">
                          <a:latin typeface="Century Gothic"/>
                          <a:ea typeface="Century Gothic"/>
                          <a:cs typeface="Century Gothic"/>
                        </a:rPr>
                        <a:t>2. Data Set Size: 3000</a:t>
                      </a:r>
                      <a:endParaRPr lang="en-US" sz="950">
                        <a:latin typeface="Century Gothic"/>
                      </a:endParaRPr>
                    </a:p>
                    <a:p>
                      <a:pPr marL="0" marR="0" lvl="0" indent="0" algn="l">
                        <a:lnSpc>
                          <a:spcPct val="100000"/>
                        </a:lnSpc>
                        <a:spcBef>
                          <a:spcPts val="0"/>
                        </a:spcBef>
                        <a:spcAft>
                          <a:spcPts val="0"/>
                        </a:spcAft>
                        <a:buSzPts val="1000"/>
                        <a:buFont typeface="Arial"/>
                        <a:buNone/>
                      </a:pPr>
                      <a:endParaRPr lang="en-US" sz="950" u="none" strike="noStrike" cap="none">
                        <a:latin typeface="Century Gothic"/>
                        <a:ea typeface="Century Gothic"/>
                        <a:cs typeface="Century Gothic"/>
                      </a:endParaRPr>
                    </a:p>
                    <a:p>
                      <a:pPr marL="0" marR="0" lvl="0" indent="0" algn="l">
                        <a:lnSpc>
                          <a:spcPct val="100000"/>
                        </a:lnSpc>
                        <a:spcBef>
                          <a:spcPts val="0"/>
                        </a:spcBef>
                        <a:spcAft>
                          <a:spcPts val="0"/>
                        </a:spcAft>
                        <a:buSzPts val="1000"/>
                        <a:buFont typeface="Arial"/>
                        <a:buNone/>
                      </a:pPr>
                      <a:r>
                        <a:rPr lang="en-US" sz="950" u="none" strike="noStrike" cap="none">
                          <a:latin typeface="Century Gothic"/>
                          <a:ea typeface="Century Gothic"/>
                          <a:cs typeface="Century Gothic"/>
                        </a:rPr>
                        <a:t>3. Model Applied: NLP + LSTM</a:t>
                      </a:r>
                    </a:p>
                  </a:txBody>
                  <a:tcPr marL="63500" marR="63500" marT="63500" marB="63500"/>
                </a:tc>
                <a:tc>
                  <a:txBody>
                    <a:bodyPr/>
                    <a:lstStyle/>
                    <a:p>
                      <a:pPr marL="0" marR="0" lvl="0" indent="0" algn="l" rtl="0">
                        <a:lnSpc>
                          <a:spcPct val="100000"/>
                        </a:lnSpc>
                        <a:spcBef>
                          <a:spcPts val="0"/>
                        </a:spcBef>
                        <a:spcAft>
                          <a:spcPts val="0"/>
                        </a:spcAft>
                        <a:buClr>
                          <a:srgbClr val="000000"/>
                        </a:buClr>
                        <a:buSzPts val="1000"/>
                        <a:buFont typeface="Arial"/>
                        <a:buNone/>
                      </a:pPr>
                      <a:r>
                        <a:rPr lang="en-US" sz="950" u="none" strike="noStrike" cap="none">
                          <a:latin typeface="Century Gothic"/>
                          <a:ea typeface="Century Gothic"/>
                          <a:cs typeface="Century Gothic"/>
                        </a:rPr>
                        <a:t>1. Accuracy: 57.94% which is slightly higher than flip of a coin(Non-Considerable).</a:t>
                      </a:r>
                    </a:p>
                    <a:p>
                      <a:pPr marL="0" marR="0" lvl="0" indent="0" algn="l">
                        <a:lnSpc>
                          <a:spcPct val="100000"/>
                        </a:lnSpc>
                        <a:spcBef>
                          <a:spcPts val="0"/>
                        </a:spcBef>
                        <a:spcAft>
                          <a:spcPts val="0"/>
                        </a:spcAft>
                        <a:buSzPts val="1000"/>
                        <a:buFont typeface="Arial"/>
                        <a:buNone/>
                      </a:pPr>
                      <a:endParaRPr lang="en-US" sz="950" u="none" strike="noStrike" cap="none">
                        <a:latin typeface="Century Gothic"/>
                        <a:ea typeface="Century Gothic"/>
                        <a:cs typeface="Century Gothic"/>
                        <a:sym typeface="Century Gothic"/>
                      </a:endParaRPr>
                    </a:p>
                    <a:p>
                      <a:pPr marL="0" marR="0" lvl="0" indent="0" algn="l">
                        <a:lnSpc>
                          <a:spcPct val="100000"/>
                        </a:lnSpc>
                        <a:spcBef>
                          <a:spcPts val="0"/>
                        </a:spcBef>
                        <a:spcAft>
                          <a:spcPts val="0"/>
                        </a:spcAft>
                        <a:buSzPts val="1000"/>
                        <a:buFont typeface="Arial"/>
                        <a:buNone/>
                      </a:pPr>
                      <a:r>
                        <a:rPr lang="en-US" sz="950" u="none" strike="noStrike" cap="none">
                          <a:latin typeface="Century Gothic"/>
                          <a:ea typeface="Century Gothic"/>
                          <a:cs typeface="Century Gothic"/>
                        </a:rPr>
                        <a:t>2. This can be improved by increasing the size of the dataset.</a:t>
                      </a:r>
                    </a:p>
                  </a:txBody>
                  <a:tcPr marL="63500" marR="63500" marT="63500" marB="63500"/>
                </a:tc>
                <a:extLst>
                  <a:ext uri="{0D108BD9-81ED-4DB2-BD59-A6C34878D82A}">
                    <a16:rowId xmlns:a16="http://schemas.microsoft.com/office/drawing/2014/main" val="10001"/>
                  </a:ext>
                </a:extLst>
              </a:tr>
              <a:tr h="1829737">
                <a:tc>
                  <a:txBody>
                    <a:bodyPr/>
                    <a:lstStyle/>
                    <a:p>
                      <a:pPr marL="0" marR="0" lvl="0" indent="0" algn="l" rtl="0">
                        <a:lnSpc>
                          <a:spcPct val="100000"/>
                        </a:lnSpc>
                        <a:spcBef>
                          <a:spcPts val="0"/>
                        </a:spcBef>
                        <a:spcAft>
                          <a:spcPts val="0"/>
                        </a:spcAft>
                        <a:buClr>
                          <a:srgbClr val="000000"/>
                        </a:buClr>
                        <a:buSzPts val="1000"/>
                        <a:buFont typeface="Arial"/>
                        <a:buNone/>
                      </a:pPr>
                      <a:r>
                        <a:rPr lang="en" sz="950" b="1" u="none" strike="noStrike" cap="none">
                          <a:latin typeface="Century Gothic"/>
                          <a:ea typeface="Century Gothic"/>
                          <a:cs typeface="Century Gothic"/>
                          <a:sym typeface="Century Gothic"/>
                        </a:rPr>
                        <a:t>4.</a:t>
                      </a:r>
                      <a:endParaRPr sz="950" b="1" u="none" strike="noStrike" cap="none">
                        <a:latin typeface="Century Gothic"/>
                        <a:ea typeface="Century Gothic"/>
                        <a:cs typeface="Century Gothic"/>
                        <a:sym typeface="Century Gothic"/>
                      </a:endParaRPr>
                    </a:p>
                  </a:txBody>
                  <a:tcPr marL="63500" marR="63500" marT="63500" marB="63500"/>
                </a:tc>
                <a:tc>
                  <a:txBody>
                    <a:bodyPr/>
                    <a:lstStyle/>
                    <a:p>
                      <a:pPr rtl="0"/>
                      <a:r>
                        <a:rPr lang="en-IN" sz="950" b="0" i="0" u="none" strike="noStrike" cap="none">
                          <a:solidFill>
                            <a:srgbClr val="000000"/>
                          </a:solidFill>
                          <a:effectLst/>
                          <a:latin typeface="Century Gothic" panose="020B0502020202020204" pitchFamily="34" charset="0"/>
                          <a:ea typeface="Arial"/>
                          <a:cs typeface="Arial"/>
                          <a:sym typeface="Arial"/>
                        </a:rPr>
                        <a:t>Taj, Soonh; Shaikh, Baby Bakhtawer; Fatemah Meghji, Areej (2019). </a:t>
                      </a:r>
                      <a:r>
                        <a:rPr lang="en-IN" sz="950" b="0" i="1" u="none" strike="noStrike" cap="none">
                          <a:solidFill>
                            <a:srgbClr val="000000"/>
                          </a:solidFill>
                          <a:effectLst/>
                          <a:latin typeface="Century Gothic" panose="020B0502020202020204" pitchFamily="34" charset="0"/>
                          <a:ea typeface="Arial"/>
                          <a:cs typeface="Arial"/>
                          <a:sym typeface="Arial"/>
                        </a:rPr>
                        <a:t>[IEEE 2019 2nd International Conference on Computing, Mathematics and Engineering Technologies (iCoMET) - Sukkur, Pakistan (2019.1.30-2019.1.31)] Sentiment Analysis of News Articles: A Lexicon based Approach. , (), 1–5. </a:t>
                      </a:r>
                      <a:endParaRPr lang="en-IN" sz="950" b="0">
                        <a:effectLst/>
                        <a:latin typeface="Century Gothic" panose="020B0502020202020204" pitchFamily="34" charset="0"/>
                      </a:endParaRPr>
                    </a:p>
                    <a:p>
                      <a:pPr lvl="0">
                        <a:buNone/>
                      </a:pPr>
                      <a:endParaRPr sz="950">
                        <a:latin typeface="Century Gothic"/>
                        <a:sym typeface="Century Gothic"/>
                      </a:endParaRPr>
                    </a:p>
                  </a:txBody>
                  <a:tcPr marL="63500" marR="63500" marT="63500" marB="63500"/>
                </a:tc>
                <a:tc>
                  <a:txBody>
                    <a:bodyPr/>
                    <a:lstStyle/>
                    <a:p>
                      <a:pPr marL="0" marR="0" lvl="0" indent="0" algn="l" rtl="0">
                        <a:lnSpc>
                          <a:spcPct val="115000"/>
                        </a:lnSpc>
                        <a:spcBef>
                          <a:spcPts val="0"/>
                        </a:spcBef>
                        <a:spcAft>
                          <a:spcPts val="0"/>
                        </a:spcAft>
                        <a:buClr>
                          <a:srgbClr val="000000"/>
                        </a:buClr>
                        <a:buSzPts val="1000"/>
                        <a:buFont typeface="Arial"/>
                        <a:buNone/>
                      </a:pPr>
                      <a:r>
                        <a:rPr lang="en-US" sz="950" b="0" i="0" u="none" strike="noStrike" cap="none">
                          <a:solidFill>
                            <a:srgbClr val="000000"/>
                          </a:solidFill>
                          <a:effectLst/>
                          <a:latin typeface="Century Gothic" panose="020B0502020202020204" pitchFamily="34" charset="0"/>
                          <a:ea typeface="Arial"/>
                          <a:cs typeface="Arial"/>
                          <a:sym typeface="Arial"/>
                        </a:rPr>
                        <a:t>1. Polarity Calculation Is performed. </a:t>
                      </a:r>
                    </a:p>
                    <a:p>
                      <a:pPr marL="0" marR="0" lvl="0" indent="0" algn="l" rtl="0">
                        <a:lnSpc>
                          <a:spcPct val="115000"/>
                        </a:lnSpc>
                        <a:spcBef>
                          <a:spcPts val="0"/>
                        </a:spcBef>
                        <a:spcAft>
                          <a:spcPts val="0"/>
                        </a:spcAft>
                        <a:buClr>
                          <a:srgbClr val="000000"/>
                        </a:buClr>
                        <a:buSzPts val="1000"/>
                        <a:buFont typeface="Arial"/>
                        <a:buNone/>
                      </a:pPr>
                      <a:endParaRPr lang="en-US" sz="950" b="0" i="0" u="none" strike="noStrike" cap="none">
                        <a:solidFill>
                          <a:srgbClr val="000000"/>
                        </a:solidFill>
                        <a:effectLst/>
                        <a:latin typeface="Century Gothic" panose="020B0502020202020204" pitchFamily="34" charset="0"/>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r>
                        <a:rPr lang="en-US" sz="950" b="0" i="0" u="none" strike="noStrike" cap="none">
                          <a:solidFill>
                            <a:srgbClr val="000000"/>
                          </a:solidFill>
                          <a:effectLst/>
                          <a:latin typeface="Century Gothic" panose="020B0502020202020204" pitchFamily="34" charset="0"/>
                          <a:ea typeface="Arial"/>
                          <a:cs typeface="Arial"/>
                          <a:sym typeface="Arial"/>
                        </a:rPr>
                        <a:t>2. Lexicon/</a:t>
                      </a:r>
                      <a:r>
                        <a:rPr lang="en-US" sz="950" b="0" i="1" u="none" strike="noStrike" cap="none">
                          <a:solidFill>
                            <a:srgbClr val="000000"/>
                          </a:solidFill>
                          <a:effectLst/>
                          <a:latin typeface="Century Gothic" panose="020B0502020202020204" pitchFamily="34" charset="0"/>
                          <a:ea typeface="Arial"/>
                          <a:cs typeface="Arial"/>
                          <a:sym typeface="Arial"/>
                        </a:rPr>
                        <a:t>Word-Net dictionary</a:t>
                      </a:r>
                      <a:r>
                        <a:rPr lang="en-US" sz="950" b="1" i="0" u="none" strike="noStrike" cap="none">
                          <a:solidFill>
                            <a:srgbClr val="000000"/>
                          </a:solidFill>
                          <a:effectLst/>
                          <a:latin typeface="Century Gothic" panose="020B0502020202020204" pitchFamily="34" charset="0"/>
                          <a:ea typeface="Arial"/>
                          <a:cs typeface="Arial"/>
                          <a:sym typeface="Arial"/>
                        </a:rPr>
                        <a:t> </a:t>
                      </a:r>
                      <a:r>
                        <a:rPr lang="en-US" sz="950" b="0" i="0" u="none" strike="noStrike" cap="none">
                          <a:solidFill>
                            <a:srgbClr val="000000"/>
                          </a:solidFill>
                          <a:effectLst/>
                          <a:latin typeface="Century Gothic" panose="020B0502020202020204" pitchFamily="34" charset="0"/>
                          <a:ea typeface="Arial"/>
                          <a:cs typeface="Arial"/>
                          <a:sym typeface="Arial"/>
                        </a:rPr>
                        <a:t>for opinion Scores &amp; Total sentiment score.</a:t>
                      </a:r>
                    </a:p>
                    <a:p>
                      <a:pPr marL="0" marR="0" lvl="0" indent="0" algn="l" rtl="0">
                        <a:lnSpc>
                          <a:spcPct val="115000"/>
                        </a:lnSpc>
                        <a:spcBef>
                          <a:spcPts val="0"/>
                        </a:spcBef>
                        <a:spcAft>
                          <a:spcPts val="0"/>
                        </a:spcAft>
                        <a:buClr>
                          <a:srgbClr val="000000"/>
                        </a:buClr>
                        <a:buSzPts val="1000"/>
                        <a:buFont typeface="Arial"/>
                        <a:buNone/>
                      </a:pPr>
                      <a:endParaRPr lang="en-US" sz="950" b="0" i="0" u="none" strike="noStrike" cap="none">
                        <a:solidFill>
                          <a:srgbClr val="000000"/>
                        </a:solidFill>
                        <a:effectLst/>
                        <a:latin typeface="Century Gothic" panose="020B0502020202020204" pitchFamily="34" charset="0"/>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r>
                        <a:rPr lang="en-US" sz="950" b="0" i="0" u="none" strike="noStrike" cap="none">
                          <a:solidFill>
                            <a:srgbClr val="000000"/>
                          </a:solidFill>
                          <a:effectLst/>
                          <a:latin typeface="Century Gothic" panose="020B0502020202020204" pitchFamily="34" charset="0"/>
                          <a:ea typeface="Arial"/>
                          <a:cs typeface="Arial"/>
                          <a:sym typeface="Arial"/>
                        </a:rPr>
                        <a:t>3. Classification on the basis of -1,0,1(+,n,-) to get the desired results.</a:t>
                      </a:r>
                    </a:p>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US" sz="950" b="0" i="0" u="none" strike="noStrike" cap="none">
                          <a:solidFill>
                            <a:srgbClr val="000000"/>
                          </a:solidFill>
                          <a:effectLst/>
                          <a:latin typeface="Century Gothic" panose="020B0502020202020204" pitchFamily="34" charset="0"/>
                          <a:ea typeface="Arial"/>
                          <a:cs typeface="Arial"/>
                          <a:sym typeface="Arial"/>
                        </a:rPr>
                        <a:t>4. lexicon/word-based approach.</a:t>
                      </a:r>
                      <a:endParaRPr lang="en-IN" sz="950" b="0" i="0" u="none" strike="noStrike" cap="none">
                        <a:solidFill>
                          <a:srgbClr val="000000"/>
                        </a:solidFill>
                        <a:effectLst/>
                        <a:latin typeface="Century Gothic" panose="020B0502020202020204" pitchFamily="34" charset="0"/>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endParaRPr lang="en-US" sz="950" b="0" i="0" u="none" strike="noStrike" cap="none">
                        <a:solidFill>
                          <a:srgbClr val="000000"/>
                        </a:solidFill>
                        <a:effectLst/>
                        <a:latin typeface="Century Gothic" panose="020B0502020202020204" pitchFamily="34" charset="0"/>
                        <a:ea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IN" sz="950" b="0" i="0" u="sng" strike="noStrike" cap="none">
                          <a:solidFill>
                            <a:srgbClr val="000000"/>
                          </a:solidFill>
                          <a:effectLst/>
                          <a:latin typeface="Century Gothic" panose="020B0502020202020204" pitchFamily="34" charset="0"/>
                          <a:ea typeface="Arial"/>
                          <a:cs typeface="Arial"/>
                          <a:sym typeface="Arial"/>
                        </a:rPr>
                        <a:t>Dataset</a:t>
                      </a:r>
                      <a:r>
                        <a:rPr lang="en-IN" sz="950" b="1" i="0" u="none" strike="noStrike" cap="none">
                          <a:solidFill>
                            <a:srgbClr val="000000"/>
                          </a:solidFill>
                          <a:effectLst/>
                          <a:latin typeface="Century Gothic" panose="020B0502020202020204" pitchFamily="34" charset="0"/>
                          <a:ea typeface="Arial"/>
                          <a:cs typeface="Arial"/>
                          <a:sym typeface="Arial"/>
                        </a:rPr>
                        <a:t>:</a:t>
                      </a:r>
                      <a:r>
                        <a:rPr lang="en-IN" sz="950" b="0" i="0" u="none" strike="noStrike" cap="none">
                          <a:solidFill>
                            <a:srgbClr val="000000"/>
                          </a:solidFill>
                          <a:effectLst/>
                          <a:latin typeface="Century Gothic" panose="020B0502020202020204" pitchFamily="34" charset="0"/>
                          <a:ea typeface="Arial"/>
                          <a:cs typeface="Arial"/>
                          <a:sym typeface="Arial"/>
                        </a:rPr>
                        <a:t> BBC News Dataset(</a:t>
                      </a:r>
                      <a:r>
                        <a:rPr lang="en-US" sz="950" b="0" i="0" u="none" strike="noStrike" cap="none">
                          <a:solidFill>
                            <a:srgbClr val="000000"/>
                          </a:solidFill>
                          <a:effectLst/>
                          <a:latin typeface="Century Gothic" panose="020B0502020202020204" pitchFamily="34" charset="0"/>
                          <a:ea typeface="Arial"/>
                          <a:cs typeface="Arial"/>
                          <a:sym typeface="Arial"/>
                        </a:rPr>
                        <a:t>Up to </a:t>
                      </a:r>
                      <a:r>
                        <a:rPr lang="en-IN" sz="950" b="0" i="0" u="none" strike="noStrike" cap="none">
                          <a:solidFill>
                            <a:srgbClr val="000000"/>
                          </a:solidFill>
                          <a:effectLst/>
                          <a:latin typeface="Century Gothic" panose="020B0502020202020204" pitchFamily="34" charset="0"/>
                          <a:ea typeface="Arial"/>
                          <a:cs typeface="Arial"/>
                          <a:sym typeface="Arial"/>
                        </a:rPr>
                        <a:t>40,897 news articles –Training,2500 for testing).</a:t>
                      </a:r>
                      <a:endParaRPr lang="en-US" sz="950" b="0" i="0" u="sng" strike="noStrike" cap="none">
                        <a:solidFill>
                          <a:srgbClr val="000000"/>
                        </a:solidFill>
                        <a:effectLst/>
                        <a:latin typeface="Century Gothic" panose="020B0502020202020204" pitchFamily="34" charset="0"/>
                        <a:ea typeface="Century Gothic"/>
                        <a:cs typeface="Arial"/>
                        <a:sym typeface="Arial"/>
                      </a:endParaRPr>
                    </a:p>
                  </a:txBody>
                  <a:tcPr marL="63500" marR="63500" marT="63500" marB="63500"/>
                </a:tc>
                <a:tc>
                  <a:txBody>
                    <a:bodyPr/>
                    <a:lstStyle/>
                    <a:p>
                      <a:pPr rtl="0"/>
                      <a:r>
                        <a:rPr lang="en-US" sz="950" b="0" i="0" u="none" strike="noStrike" cap="none">
                          <a:solidFill>
                            <a:srgbClr val="000000"/>
                          </a:solidFill>
                          <a:effectLst/>
                          <a:latin typeface="Century Gothic" panose="020B0502020202020204" pitchFamily="34" charset="0"/>
                          <a:ea typeface="Arial"/>
                          <a:cs typeface="Arial"/>
                          <a:sym typeface="Arial"/>
                        </a:rPr>
                        <a:t>1. *Language Issue -</a:t>
                      </a:r>
                      <a:r>
                        <a:rPr lang="en-US" sz="950" b="0" i="1" u="none" strike="noStrike" cap="none">
                          <a:solidFill>
                            <a:srgbClr val="000000"/>
                          </a:solidFill>
                          <a:effectLst/>
                          <a:latin typeface="Century Gothic" panose="020B0502020202020204" pitchFamily="34" charset="0"/>
                          <a:ea typeface="Arial"/>
                          <a:cs typeface="Arial"/>
                          <a:sym typeface="Arial"/>
                        </a:rPr>
                        <a:t>only</a:t>
                      </a:r>
                      <a:r>
                        <a:rPr lang="en-US" sz="950" b="0" i="0" u="none" strike="noStrike" cap="none">
                          <a:solidFill>
                            <a:srgbClr val="000000"/>
                          </a:solidFill>
                          <a:effectLst/>
                          <a:latin typeface="Century Gothic" panose="020B0502020202020204" pitchFamily="34" charset="0"/>
                          <a:ea typeface="Arial"/>
                          <a:cs typeface="Arial"/>
                          <a:sym typeface="Arial"/>
                        </a:rPr>
                        <a:t> </a:t>
                      </a:r>
                      <a:r>
                        <a:rPr lang="en-US" sz="950" b="0" i="1" u="none" strike="noStrike" cap="none">
                          <a:solidFill>
                            <a:srgbClr val="000000"/>
                          </a:solidFill>
                          <a:effectLst/>
                          <a:latin typeface="Century Gothic" panose="020B0502020202020204" pitchFamily="34" charset="0"/>
                          <a:ea typeface="Arial"/>
                          <a:cs typeface="Arial"/>
                          <a:sym typeface="Arial"/>
                        </a:rPr>
                        <a:t>English Based</a:t>
                      </a:r>
                      <a:r>
                        <a:rPr lang="en-US" sz="950" b="0" i="0" u="none" strike="noStrike" cap="none">
                          <a:solidFill>
                            <a:srgbClr val="000000"/>
                          </a:solidFill>
                          <a:effectLst/>
                          <a:latin typeface="Century Gothic" panose="020B0502020202020204" pitchFamily="34" charset="0"/>
                          <a:ea typeface="Arial"/>
                          <a:cs typeface="Arial"/>
                          <a:sym typeface="Arial"/>
                        </a:rPr>
                        <a:t>.</a:t>
                      </a:r>
                      <a:endParaRPr lang="en-US" sz="950" b="0">
                        <a:effectLst/>
                        <a:latin typeface="Century Gothic" panose="020B0502020202020204" pitchFamily="34" charset="0"/>
                      </a:endParaRPr>
                    </a:p>
                    <a:p>
                      <a:pPr rtl="0"/>
                      <a:endParaRPr lang="en-US" sz="950" b="0" i="0" u="none" strike="noStrike" cap="none">
                        <a:solidFill>
                          <a:srgbClr val="000000"/>
                        </a:solidFill>
                        <a:effectLst/>
                        <a:latin typeface="Century Gothic" panose="020B0502020202020204" pitchFamily="34" charset="0"/>
                        <a:ea typeface="Arial"/>
                        <a:cs typeface="Arial"/>
                        <a:sym typeface="Arial"/>
                      </a:endParaRPr>
                    </a:p>
                    <a:p>
                      <a:pPr rtl="0"/>
                      <a:r>
                        <a:rPr lang="en-US" sz="950" b="0" i="0" u="none" strike="noStrike" cap="none">
                          <a:solidFill>
                            <a:srgbClr val="000000"/>
                          </a:solidFill>
                          <a:effectLst/>
                          <a:latin typeface="Century Gothic" panose="020B0502020202020204" pitchFamily="34" charset="0"/>
                          <a:ea typeface="Arial"/>
                          <a:cs typeface="Arial"/>
                          <a:sym typeface="Arial"/>
                        </a:rPr>
                        <a:t>2. *Insufficient word coverage- </a:t>
                      </a:r>
                      <a:r>
                        <a:rPr lang="en-US" sz="950" b="0" i="1" u="none" strike="noStrike" cap="none">
                          <a:solidFill>
                            <a:srgbClr val="000000"/>
                          </a:solidFill>
                          <a:effectLst/>
                          <a:latin typeface="Century Gothic" panose="020B0502020202020204" pitchFamily="34" charset="0"/>
                          <a:ea typeface="Arial"/>
                          <a:cs typeface="Arial"/>
                          <a:sym typeface="Arial"/>
                        </a:rPr>
                        <a:t>(Database Live Update Issue)</a:t>
                      </a:r>
                      <a:endParaRPr lang="en-US" sz="950" b="0" i="1">
                        <a:effectLst/>
                        <a:latin typeface="Century Gothic" panose="020B0502020202020204" pitchFamily="34" charset="0"/>
                      </a:endParaRPr>
                    </a:p>
                    <a:p>
                      <a:pPr rtl="0"/>
                      <a:endParaRPr lang="en-IN" sz="950" b="0" i="0" u="none" strike="noStrike" cap="none">
                        <a:solidFill>
                          <a:srgbClr val="000000"/>
                        </a:solidFill>
                        <a:effectLst/>
                        <a:latin typeface="Century Gothic" panose="020B0502020202020204" pitchFamily="34" charset="0"/>
                        <a:ea typeface="Arial"/>
                        <a:cs typeface="Arial"/>
                        <a:sym typeface="Arial"/>
                      </a:endParaRPr>
                    </a:p>
                    <a:p>
                      <a:pPr rtl="0"/>
                      <a:r>
                        <a:rPr lang="en-US" sz="950" b="0">
                          <a:effectLst/>
                          <a:latin typeface="Century Gothic" panose="020B0502020202020204" pitchFamily="34" charset="0"/>
                        </a:rPr>
                        <a:t>3. Accuracy: up to 91%(when class labels were provided).</a:t>
                      </a:r>
                    </a:p>
                    <a:p>
                      <a:pPr rtl="0"/>
                      <a:endParaRPr lang="en-US" sz="950" b="0">
                        <a:effectLst/>
                        <a:latin typeface="Century Gothic"/>
                      </a:endParaRPr>
                    </a:p>
                  </a:txBody>
                  <a:tcPr marL="63500" marR="63500" marT="63500" marB="63500"/>
                </a:tc>
                <a:extLst>
                  <a:ext uri="{0D108BD9-81ED-4DB2-BD59-A6C34878D82A}">
                    <a16:rowId xmlns:a16="http://schemas.microsoft.com/office/drawing/2014/main" val="10002"/>
                  </a:ext>
                </a:extLst>
              </a:tr>
            </a:tbl>
          </a:graphicData>
        </a:graphic>
      </p:graphicFrame>
      <p:sp>
        <p:nvSpPr>
          <p:cNvPr id="303" name="Google Shape;303;p32"/>
          <p:cNvSpPr txBox="1">
            <a:spLocks noGrp="1"/>
          </p:cNvSpPr>
          <p:nvPr>
            <p:ph type="title"/>
          </p:nvPr>
        </p:nvSpPr>
        <p:spPr>
          <a:xfrm>
            <a:off x="1859200" y="159250"/>
            <a:ext cx="62196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Literature </a:t>
            </a:r>
            <a:r>
              <a:rPr lang="en">
                <a:solidFill>
                  <a:schemeClr val="dk2"/>
                </a:solidFill>
              </a:rPr>
              <a:t>Survey</a:t>
            </a:r>
            <a:endParaRPr>
              <a:solidFill>
                <a:schemeClr val="dk2"/>
              </a:solidFill>
            </a:endParaRPr>
          </a:p>
        </p:txBody>
      </p:sp>
    </p:spTree>
    <p:extLst>
      <p:ext uri="{BB962C8B-B14F-4D97-AF65-F5344CB8AC3E}">
        <p14:creationId xmlns:p14="http://schemas.microsoft.com/office/powerpoint/2010/main" val="391277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3315700" y="409700"/>
            <a:ext cx="31227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Research </a:t>
            </a:r>
            <a:r>
              <a:rPr lang="en">
                <a:solidFill>
                  <a:schemeClr val="dk2"/>
                </a:solidFill>
              </a:rPr>
              <a:t>Gap</a:t>
            </a:r>
            <a:endParaRPr>
              <a:solidFill>
                <a:schemeClr val="dk2"/>
              </a:solidFill>
            </a:endParaRPr>
          </a:p>
        </p:txBody>
      </p:sp>
      <p:sp>
        <p:nvSpPr>
          <p:cNvPr id="309" name="Google Shape;309;p33"/>
          <p:cNvSpPr txBox="1"/>
          <p:nvPr/>
        </p:nvSpPr>
        <p:spPr>
          <a:xfrm>
            <a:off x="1135837" y="1039233"/>
            <a:ext cx="6872325" cy="3508623"/>
          </a:xfrm>
          <a:prstGeom prst="rect">
            <a:avLst/>
          </a:prstGeom>
          <a:noFill/>
          <a:ln>
            <a:noFill/>
          </a:ln>
        </p:spPr>
        <p:txBody>
          <a:bodyPr spcFirstLastPara="1" wrap="square" lIns="91425" tIns="91425" rIns="91425" bIns="91425" anchor="t" anchorCtr="0">
            <a:spAutoFit/>
          </a:bodyPr>
          <a:lstStyle/>
          <a:p>
            <a:pPr marL="171450" indent="-171450">
              <a:buSzPts val="1400"/>
              <a:buFont typeface="Arial" panose="020B0604020202020204" pitchFamily="34" charset="0"/>
              <a:buChar char="•"/>
            </a:pPr>
            <a:r>
              <a:rPr lang="en-US" sz="1200" dirty="0">
                <a:solidFill>
                  <a:schemeClr val="dk1"/>
                </a:solidFill>
                <a:latin typeface="Century Gothic"/>
                <a:ea typeface="Montserrat"/>
                <a:cs typeface="Montserrat"/>
                <a:sym typeface="Montserrat"/>
              </a:rPr>
              <a:t>Accuracy of Gestures: The accuracy of hand gestures in controlling the virtual mouse is heavily dependent on the user's ability to perform the gestures correctly. If the user makes an incorrect gesture, the virtual mouse may not respond appropriately, leading to frustration and dissatisfaction.</a:t>
            </a:r>
          </a:p>
          <a:p>
            <a:pPr>
              <a:buSzPts val="1400"/>
            </a:pPr>
            <a:endParaRPr lang="en-US" sz="1200" dirty="0">
              <a:solidFill>
                <a:schemeClr val="dk1"/>
              </a:solidFill>
              <a:latin typeface="Century Gothic"/>
              <a:ea typeface="Montserrat"/>
              <a:cs typeface="Montserrat"/>
              <a:sym typeface="Montserrat"/>
            </a:endParaRPr>
          </a:p>
          <a:p>
            <a:pPr marL="171450" indent="-171450">
              <a:buSzPts val="1400"/>
              <a:buFont typeface="Arial" panose="020B0604020202020204" pitchFamily="34" charset="0"/>
              <a:buChar char="•"/>
            </a:pPr>
            <a:r>
              <a:rPr lang="en-US" sz="1200" dirty="0">
                <a:solidFill>
                  <a:schemeClr val="dk1"/>
                </a:solidFill>
                <a:latin typeface="Century Gothic"/>
                <a:ea typeface="Montserrat"/>
                <a:cs typeface="Montserrat"/>
                <a:sym typeface="Montserrat"/>
              </a:rPr>
              <a:t>Limited Range of Gestures: The range of hand gestures that can be used to control the virtual mouse may be limited, making it challenging to perform certain tasks. This could result in users reverting to traditional methods of controlling a computer mouse.</a:t>
            </a:r>
          </a:p>
          <a:p>
            <a:pPr marL="171450" indent="-171450">
              <a:buSzPts val="1400"/>
              <a:buFont typeface="Arial" panose="020B0604020202020204" pitchFamily="34" charset="0"/>
              <a:buChar char="•"/>
            </a:pPr>
            <a:endParaRPr lang="en-US" sz="1200" dirty="0">
              <a:solidFill>
                <a:schemeClr val="dk1"/>
              </a:solidFill>
              <a:latin typeface="Century Gothic"/>
              <a:ea typeface="Montserrat"/>
              <a:cs typeface="Montserrat"/>
              <a:sym typeface="Montserrat"/>
            </a:endParaRPr>
          </a:p>
          <a:p>
            <a:pPr marL="171450" indent="-171450">
              <a:buSzPts val="1400"/>
              <a:buFont typeface="Arial" panose="020B0604020202020204" pitchFamily="34" charset="0"/>
              <a:buChar char="•"/>
            </a:pPr>
            <a:r>
              <a:rPr lang="en-US" sz="1200" dirty="0">
                <a:solidFill>
                  <a:schemeClr val="dk1"/>
                </a:solidFill>
                <a:latin typeface="Century Gothic"/>
              </a:rPr>
              <a:t>Latency in Recognition: The current systems aren’t fast enough to capture the gestures in real time properly. </a:t>
            </a:r>
          </a:p>
          <a:p>
            <a:pPr marL="171450" indent="-171450">
              <a:buSzPts val="1400"/>
              <a:buFont typeface="Arial" panose="020B0604020202020204" pitchFamily="34" charset="0"/>
              <a:buChar char="•"/>
            </a:pPr>
            <a:endParaRPr lang="en-US" sz="1200" dirty="0">
              <a:solidFill>
                <a:schemeClr val="dk1"/>
              </a:solidFill>
              <a:latin typeface="Century Gothic"/>
            </a:endParaRPr>
          </a:p>
          <a:p>
            <a:pPr marL="171450" indent="-171450">
              <a:buSzPts val="1400"/>
              <a:buFont typeface="Arial" panose="020B0604020202020204" pitchFamily="34" charset="0"/>
              <a:buChar char="•"/>
            </a:pPr>
            <a:r>
              <a:rPr lang="en-US" sz="1200" dirty="0">
                <a:solidFill>
                  <a:schemeClr val="dk1"/>
                </a:solidFill>
                <a:latin typeface="Century Gothic"/>
              </a:rPr>
              <a:t>Fatigue and ergonomics: Repeatedly making hand gestures for extended periods of time can be tiring and can lead to muscle fatigue and strain.</a:t>
            </a:r>
          </a:p>
          <a:p>
            <a:pPr marL="171450" indent="-171450">
              <a:buSzPts val="1400"/>
              <a:buFont typeface="Arial" panose="020B0604020202020204" pitchFamily="34" charset="0"/>
              <a:buChar char="•"/>
            </a:pPr>
            <a:endParaRPr lang="en-US" sz="1200" dirty="0">
              <a:solidFill>
                <a:schemeClr val="dk1"/>
              </a:solidFill>
              <a:latin typeface="Century Gothic"/>
            </a:endParaRPr>
          </a:p>
          <a:p>
            <a:pPr marL="171450" indent="-171450">
              <a:buSzPts val="1400"/>
              <a:buFont typeface="Arial" panose="020B0604020202020204" pitchFamily="34" charset="0"/>
              <a:buChar char="•"/>
            </a:pPr>
            <a:r>
              <a:rPr lang="en-US" sz="1200" dirty="0">
                <a:solidFill>
                  <a:schemeClr val="dk1"/>
                </a:solidFill>
                <a:latin typeface="Century Gothic"/>
              </a:rPr>
              <a:t>Standardization of gesture sets: Currently, there is no standard set of hand gestures that are universally recognized by all users. Different applications and systems use different sets of gestures, which can lead to confusion and inconsistency.</a:t>
            </a:r>
          </a:p>
        </p:txBody>
      </p:sp>
    </p:spTree>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On-screen Show (16:9)</PresentationFormat>
  <Paragraphs>141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Work Sans ExtraBold</vt:lpstr>
      <vt:lpstr>Arial</vt:lpstr>
      <vt:lpstr>Century Gothic</vt:lpstr>
      <vt:lpstr>Sarala</vt:lpstr>
      <vt:lpstr>Montserrat</vt:lpstr>
      <vt:lpstr>Lato</vt:lpstr>
      <vt:lpstr>Final Project Proposal by Slidesgo</vt:lpstr>
      <vt:lpstr>VTouch</vt:lpstr>
      <vt:lpstr>PowerPoint Presentation</vt:lpstr>
      <vt:lpstr>01</vt:lpstr>
      <vt:lpstr>Problem Statement</vt:lpstr>
      <vt:lpstr>Motivation &amp; Aim</vt:lpstr>
      <vt:lpstr>Objectives </vt:lpstr>
      <vt:lpstr>02</vt:lpstr>
      <vt:lpstr>Literature Survey</vt:lpstr>
      <vt:lpstr>Research Gap</vt:lpstr>
      <vt:lpstr>03</vt:lpstr>
      <vt:lpstr>Proposed  Method</vt:lpstr>
      <vt:lpstr>04</vt:lpstr>
      <vt:lpstr>PowerPoint Presentation</vt:lpstr>
      <vt:lpstr>05</vt:lpstr>
      <vt:lpstr>Plans</vt:lpstr>
      <vt:lpstr>06</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PlantAI APP</dc:title>
  <dc:creator>vimal gupta</dc:creator>
  <cp:lastModifiedBy>vimal gupta</cp:lastModifiedBy>
  <cp:revision>2</cp:revision>
  <dcterms:modified xsi:type="dcterms:W3CDTF">2023-02-24T08:12:10Z</dcterms:modified>
</cp:coreProperties>
</file>